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49.xml" ContentType="application/vnd.openxmlformats-officedocument.presentationml.tags+xml"/>
  <Override PartName="/ppt/notesSlides/notesSlide5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7.xml" ContentType="application/vnd.openxmlformats-officedocument.presentationml.notesSlide+xml"/>
  <Override PartName="/ppt/tags/tag53.xml" ContentType="application/vnd.openxmlformats-officedocument.presentationml.tags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8"/>
  </p:notesMasterIdLst>
  <p:sldIdLst>
    <p:sldId id="346" r:id="rId2"/>
    <p:sldId id="309" r:id="rId3"/>
    <p:sldId id="483" r:id="rId4"/>
    <p:sldId id="368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319" r:id="rId13"/>
    <p:sldId id="374" r:id="rId14"/>
    <p:sldId id="420" r:id="rId15"/>
    <p:sldId id="376" r:id="rId16"/>
    <p:sldId id="397" r:id="rId17"/>
    <p:sldId id="379" r:id="rId18"/>
    <p:sldId id="421" r:id="rId19"/>
    <p:sldId id="394" r:id="rId20"/>
    <p:sldId id="422" r:id="rId21"/>
    <p:sldId id="418" r:id="rId22"/>
    <p:sldId id="419" r:id="rId23"/>
    <p:sldId id="399" r:id="rId24"/>
    <p:sldId id="484" r:id="rId25"/>
    <p:sldId id="401" r:id="rId26"/>
    <p:sldId id="375" r:id="rId27"/>
    <p:sldId id="380" r:id="rId28"/>
    <p:sldId id="381" r:id="rId29"/>
    <p:sldId id="435" r:id="rId30"/>
    <p:sldId id="382" r:id="rId31"/>
    <p:sldId id="403" r:id="rId32"/>
    <p:sldId id="404" r:id="rId33"/>
    <p:sldId id="405" r:id="rId34"/>
    <p:sldId id="406" r:id="rId35"/>
    <p:sldId id="408" r:id="rId36"/>
    <p:sldId id="407" r:id="rId37"/>
    <p:sldId id="434" r:id="rId38"/>
    <p:sldId id="389" r:id="rId39"/>
    <p:sldId id="409" r:id="rId40"/>
    <p:sldId id="384" r:id="rId41"/>
    <p:sldId id="423" r:id="rId42"/>
    <p:sldId id="424" r:id="rId43"/>
    <p:sldId id="425" r:id="rId44"/>
    <p:sldId id="426" r:id="rId45"/>
    <p:sldId id="427" r:id="rId46"/>
    <p:sldId id="428" r:id="rId47"/>
    <p:sldId id="387" r:id="rId48"/>
    <p:sldId id="438" r:id="rId49"/>
    <p:sldId id="429" r:id="rId50"/>
    <p:sldId id="439" r:id="rId51"/>
    <p:sldId id="383" r:id="rId52"/>
    <p:sldId id="430" r:id="rId53"/>
    <p:sldId id="431" r:id="rId54"/>
    <p:sldId id="479" r:id="rId55"/>
    <p:sldId id="476" r:id="rId56"/>
    <p:sldId id="478" r:id="rId57"/>
    <p:sldId id="480" r:id="rId58"/>
    <p:sldId id="482" r:id="rId59"/>
    <p:sldId id="481" r:id="rId60"/>
    <p:sldId id="505" r:id="rId61"/>
    <p:sldId id="432" r:id="rId62"/>
    <p:sldId id="433" r:id="rId63"/>
    <p:sldId id="436" r:id="rId64"/>
    <p:sldId id="437" r:id="rId65"/>
    <p:sldId id="440" r:id="rId66"/>
    <p:sldId id="485" r:id="rId67"/>
    <p:sldId id="486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8" r:id="rId76"/>
    <p:sldId id="494" r:id="rId77"/>
    <p:sldId id="495" r:id="rId78"/>
    <p:sldId id="504" r:id="rId79"/>
    <p:sldId id="496" r:id="rId80"/>
    <p:sldId id="502" r:id="rId81"/>
    <p:sldId id="497" r:id="rId82"/>
    <p:sldId id="503" r:id="rId83"/>
    <p:sldId id="499" r:id="rId84"/>
    <p:sldId id="500" r:id="rId85"/>
    <p:sldId id="506" r:id="rId86"/>
    <p:sldId id="396" r:id="rId87"/>
  </p:sldIdLst>
  <p:sldSz cx="10080625" cy="7559675"/>
  <p:notesSz cx="7099300" cy="102346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SimSun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SimSun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57">
          <p15:clr>
            <a:srgbClr val="A4A3A4"/>
          </p15:clr>
        </p15:guide>
        <p15:guide id="2" pos="20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94718" autoAdjust="0"/>
  </p:normalViewPr>
  <p:slideViewPr>
    <p:cSldViewPr>
      <p:cViewPr varScale="1">
        <p:scale>
          <a:sx n="106" d="100"/>
          <a:sy n="106" d="100"/>
        </p:scale>
        <p:origin x="1408" y="176"/>
      </p:cViewPr>
      <p:guideLst>
        <p:guide orient="horz" pos="2381"/>
        <p:guide pos="3175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757"/>
        <p:guide pos="20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3321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77875"/>
            <a:ext cx="5099050" cy="382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7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67375" cy="4594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0225" cy="50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/>
          </p:nvPr>
        </p:nvSpPr>
        <p:spPr bwMode="auto">
          <a:xfrm>
            <a:off x="4017963" y="0"/>
            <a:ext cx="3068637" cy="50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0" y="9720263"/>
            <a:ext cx="3070225" cy="500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4017963" y="9720263"/>
            <a:ext cx="3068637" cy="500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27038">
              <a:lnSpc>
                <a:spcPct val="95000"/>
              </a:lnSpc>
              <a:buClrTx/>
              <a:buFontTx/>
              <a:buNone/>
              <a:tabLst>
                <a:tab pos="0" algn="l"/>
                <a:tab pos="425450" algn="l"/>
                <a:tab pos="852488" algn="l"/>
                <a:tab pos="1277938" algn="l"/>
                <a:tab pos="1704975" algn="l"/>
                <a:tab pos="2132013" algn="l"/>
                <a:tab pos="2559050" algn="l"/>
                <a:tab pos="2984500" algn="l"/>
                <a:tab pos="3411538" algn="l"/>
                <a:tab pos="3838575" algn="l"/>
                <a:tab pos="4265613" algn="l"/>
                <a:tab pos="4691063" algn="l"/>
                <a:tab pos="5118100" algn="l"/>
                <a:tab pos="5545138" algn="l"/>
                <a:tab pos="5972175" algn="l"/>
                <a:tab pos="6399213" algn="l"/>
                <a:tab pos="6824663" algn="l"/>
                <a:tab pos="7251700" algn="l"/>
                <a:tab pos="7678738" algn="l"/>
                <a:tab pos="8105775" algn="l"/>
                <a:tab pos="8531225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C2899C7D-B03A-4E86-BD50-A2F6A486C5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28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2899C7D-B03A-4E86-BD50-A2F6A486C50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35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75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2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72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36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7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65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82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47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57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77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2899C7D-B03A-4E86-BD50-A2F6A486C50E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539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808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304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60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68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940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8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4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17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922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22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88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353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0005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5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07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1807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2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05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11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38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650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11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975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9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906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143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7A5D35-F34B-4997-9B21-AB2BD7979F9C}" type="slidenum">
              <a:rPr lang="en-GB"/>
              <a:pPr>
                <a:defRPr/>
              </a:pPr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35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864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65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2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5D35-F34B-4997-9B21-AB2BD7979F9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5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8FED6-89B8-41D4-9E76-C98C1858AE0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CA718-8774-46BB-ACF6-1D84123AAC9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7738" y="301625"/>
            <a:ext cx="2263775" cy="6443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2100" cy="6443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A9050-6D41-45D7-A019-DE4CF5CE55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58275" cy="1249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8E490-1E0E-4926-BF11-23D38EE9278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B8006-72AE-406B-A8BD-DDB6E564F80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B2506-F8AA-4B41-A04A-7C426E50B8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2937" cy="4976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8575" y="1768475"/>
            <a:ext cx="4452938" cy="4976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2EF07-542A-49E4-8BB6-14EE885D45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5A4AC-A9CC-4B38-991B-54AE3BE312B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52A15-9E0B-4B19-8B8C-71F71FBBB3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EBEE0-E91E-405C-B307-B349E48724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DDE10-0A61-4CC2-838A-3729DC11ABA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19F97-8E49-46BD-87C3-54832701027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8275" cy="1249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8275" cy="4976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  <a:p>
            <a:pPr lvl="4"/>
            <a:r>
              <a:rPr lang="en-GB"/>
              <a:t>Achte Gliederungsebene</a:t>
            </a:r>
          </a:p>
          <a:p>
            <a:pPr lvl="4"/>
            <a:r>
              <a:rPr lang="en-GB"/>
              <a:t>Neunte Gliederungsebene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35212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82938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35212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CC0E126-E39F-4D07-AA49-22FCC5A9F3D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xoy86uf38y52htf/Animation%20of%20the%20Uniform%20Cost%20Algorithm.mp4?dl=0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v57fyc0up01f6d/Aliens%20vs%20Predator.mp4?dl=0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38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4" Type="http://schemas.openxmlformats.org/officeDocument/2006/relationships/video" Target="../media/media7.mp4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1838" r="5070" b="25848"/>
          <a:stretch>
            <a:fillRect/>
          </a:stretch>
        </p:blipFill>
        <p:spPr bwMode="auto">
          <a:xfrm>
            <a:off x="7695238" y="1115541"/>
            <a:ext cx="1953586" cy="42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D13939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/>
          </p:cNvSpPr>
          <p:nvPr/>
        </p:nvSpPr>
        <p:spPr bwMode="auto">
          <a:xfrm>
            <a:off x="5040312" y="4499917"/>
            <a:ext cx="4608512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4798" bIns="0">
            <a:spAutoFit/>
          </a:bodyPr>
          <a:lstStyle/>
          <a:p>
            <a:pPr marL="44295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School of Computing and Engineering</a:t>
            </a:r>
          </a:p>
          <a:p>
            <a:pPr marL="44295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University of West London, UK</a:t>
            </a:r>
          </a:p>
          <a:p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Helvetica Neue Light" charset="0"/>
                <a:cs typeface="Helvetica Neue Light" charset="0"/>
                <a:sym typeface="Helvetica Neue Light" charset="0"/>
              </a:rPr>
              <a:t> Dr Massoud Zolgharni</a:t>
            </a:r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5040312" y="1730639"/>
            <a:ext cx="4680520" cy="22652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128975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ea typeface="SimSun" charset="-122"/>
              </a:defRPr>
            </a:lvl9pPr>
          </a:lstStyle>
          <a:p>
            <a:pPr marL="44297" algn="l" eaLnBrk="1" hangingPunct="1"/>
            <a:r>
              <a:rPr lang="en-GB" sz="4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Artificial Intelligence</a:t>
            </a:r>
            <a:endParaRPr lang="en-GB" sz="4000" kern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44297" algn="l" eaLnBrk="1" hangingPunct="1"/>
            <a:endParaRPr lang="en-GB" sz="2400" kern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44297" algn="l" eaLnBrk="1" hangingPunct="1"/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Session 3: Search</a:t>
            </a:r>
            <a:endParaRPr lang="en-US" sz="2800" kern="0" dirty="0">
              <a:latin typeface="Calibri" panose="020F050202020403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72" y="2158719"/>
            <a:ext cx="3096344" cy="23222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74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16" y="1331565"/>
            <a:ext cx="7560593" cy="459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6209696"/>
            <a:ext cx="10080624" cy="123726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 </a:t>
            </a:r>
            <a:r>
              <a:rPr lang="en-GB" sz="2000" dirty="0">
                <a:solidFill>
                  <a:srgbClr val="0000FF"/>
                </a:solidFill>
              </a:rPr>
              <a:t>path cost </a:t>
            </a:r>
            <a:r>
              <a:rPr lang="en-GB" sz="2000" dirty="0">
                <a:solidFill>
                  <a:schemeClr val="tx1"/>
                </a:solidFill>
              </a:rPr>
              <a:t>function assigns a numeric cost to each path</a:t>
            </a:r>
          </a:p>
          <a:p>
            <a:r>
              <a:rPr lang="en-GB" sz="2000" dirty="0">
                <a:solidFill>
                  <a:schemeClr val="tx1"/>
                </a:solidFill>
              </a:rPr>
              <a:t>we assume cost of a path = sum of costs of individual actions along path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e.g., for agent trying to get to Bucharest, time is of essence; cost of path = its length (km)</a:t>
            </a:r>
          </a:p>
        </p:txBody>
      </p:sp>
    </p:spTree>
    <p:extLst>
      <p:ext uri="{BB962C8B-B14F-4D97-AF65-F5344CB8AC3E}">
        <p14:creationId xmlns:p14="http://schemas.microsoft.com/office/powerpoint/2010/main" val="36701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16" y="1331565"/>
            <a:ext cx="7560593" cy="459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6209696"/>
            <a:ext cx="10080624" cy="123726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 </a:t>
            </a:r>
            <a:r>
              <a:rPr lang="en-GB" sz="2000" dirty="0">
                <a:solidFill>
                  <a:srgbClr val="0000FF"/>
                </a:solidFill>
              </a:rPr>
              <a:t>solution</a:t>
            </a:r>
            <a:r>
              <a:rPr lang="en-GB" sz="2000" dirty="0">
                <a:solidFill>
                  <a:schemeClr val="tx1"/>
                </a:solidFill>
              </a:rPr>
              <a:t> to problem is an action sequence that leads from initial state to a goal state.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Solution quality is measured by </a:t>
            </a:r>
            <a:r>
              <a:rPr lang="en-GB" sz="2000" u="sng" dirty="0">
                <a:solidFill>
                  <a:schemeClr val="tx1"/>
                </a:solidFill>
              </a:rPr>
              <a:t>path cost</a:t>
            </a:r>
            <a:r>
              <a:rPr lang="en-GB" sz="2000" dirty="0">
                <a:solidFill>
                  <a:schemeClr val="tx1"/>
                </a:solidFill>
              </a:rPr>
              <a:t> function: an </a:t>
            </a:r>
            <a:r>
              <a:rPr lang="en-GB" sz="2000" dirty="0">
                <a:solidFill>
                  <a:srgbClr val="0000FF"/>
                </a:solidFill>
              </a:rPr>
              <a:t>optimal solution </a:t>
            </a:r>
            <a:r>
              <a:rPr lang="en-GB" sz="2000" dirty="0">
                <a:solidFill>
                  <a:schemeClr val="tx1"/>
                </a:solidFill>
              </a:rPr>
              <a:t>has lowest path cost among all solutions</a:t>
            </a:r>
          </a:p>
        </p:txBody>
      </p:sp>
    </p:spTree>
    <p:extLst>
      <p:ext uri="{BB962C8B-B14F-4D97-AF65-F5344CB8AC3E}">
        <p14:creationId xmlns:p14="http://schemas.microsoft.com/office/powerpoint/2010/main" val="386468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5688631" cy="5166681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Initial State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: “I am in </a:t>
            </a:r>
            <a:r>
              <a:rPr lang="en-GB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Arrad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”</a:t>
            </a:r>
          </a:p>
          <a:p>
            <a:pPr>
              <a:spcBef>
                <a:spcPts val="0"/>
              </a:spcBef>
              <a:defRPr/>
            </a:pP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Formulate goal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: “I want to be in Bucharest”</a:t>
            </a:r>
          </a:p>
          <a:p>
            <a:pPr>
              <a:spcBef>
                <a:spcPts val="0"/>
              </a:spcBef>
              <a:defRPr/>
            </a:pP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Formulate problem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: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states: various cities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actions: drive between cities</a:t>
            </a:r>
          </a:p>
          <a:p>
            <a:pPr>
              <a:spcBef>
                <a:spcPts val="0"/>
              </a:spcBef>
              <a:defRPr/>
            </a:pP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Find solution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: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sequence of cities: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		Arad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		Sibiu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		</a:t>
            </a:r>
            <a:r>
              <a:rPr lang="en-GB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Fagaras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		Bucharest</a:t>
            </a:r>
          </a:p>
          <a:p>
            <a:pPr>
              <a:spcBef>
                <a:spcPts val="0"/>
              </a:spcBef>
              <a:defRPr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00" y="2915741"/>
            <a:ext cx="5703463" cy="346358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4013538" y="3717160"/>
            <a:ext cx="648072" cy="36004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552741" y="5561375"/>
            <a:ext cx="783917" cy="36004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0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849" y="647208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vacuum world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77" y="4643933"/>
            <a:ext cx="9506059" cy="625566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States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state is determined by both agent and dirt locations 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(agent is in one of 2 locations, each might or might not contain dirt)</a:t>
            </a:r>
            <a:endParaRPr lang="en-GB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4" descr="vacuum2-enviro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979637"/>
            <a:ext cx="2457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04" y="1166223"/>
            <a:ext cx="6834553" cy="3541932"/>
          </a:xfrm>
          <a:prstGeom prst="rect">
            <a:avLst/>
          </a:prstGeom>
        </p:spPr>
      </p:pic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849" y="647208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vacuum world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77" y="4643933"/>
            <a:ext cx="9506059" cy="2795391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States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state is determined by both agent and dirt locations 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(agent is in one of 2 locations, each might or might not contain dirt → 2 × 2</a:t>
            </a:r>
            <a:r>
              <a:rPr lang="en-US" altLang="en-US" sz="1600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= 8 possible states)</a:t>
            </a:r>
            <a:endParaRPr lang="en-GB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Initial state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Any state can be designated as initial state</a:t>
            </a:r>
            <a:endParaRPr lang="en-GB" alt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Actions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Left, Right, Suck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Transitional model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Actions have their expected effect </a:t>
            </a:r>
            <a:r>
              <a:rPr lang="en-GB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except moving Left in leftmost square, moving Right in rightmost square, and Sucking in a clean room have no effect)</a:t>
            </a: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Goal test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No dirt at all locations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Path cost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= 1 per action</a:t>
            </a:r>
          </a:p>
        </p:txBody>
      </p:sp>
    </p:spTree>
    <p:extLst>
      <p:ext uri="{BB962C8B-B14F-4D97-AF65-F5344CB8AC3E}">
        <p14:creationId xmlns:p14="http://schemas.microsoft.com/office/powerpoint/2010/main" val="23920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8-Puzzle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5" y="4787949"/>
            <a:ext cx="9864849" cy="2733644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States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= locations of tiles (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Initial state: Any state can be designated as the initial state)</a:t>
            </a: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Actions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= move blank left, right, up, down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Transitional model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= Given a state and Action it returns the resulting space*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Goal test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= goal state (given)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Path cost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= 1 per move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*: example: if we apply Left to the start state the resulting state have the blank and 5 switched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51" y="1475581"/>
            <a:ext cx="6079922" cy="31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Searching for solutions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F05CE-84E4-4AA5-95A0-3766101E55D4}"/>
              </a:ext>
            </a:extLst>
          </p:cNvPr>
          <p:cNvSpPr txBox="1"/>
          <p:nvPr/>
        </p:nvSpPr>
        <p:spPr>
          <a:xfrm>
            <a:off x="215516" y="1576383"/>
            <a:ext cx="9649332" cy="230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Having formulated the problem, we now need to solve 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A solution is an action sequence; </a:t>
            </a:r>
            <a:r>
              <a:rPr lang="en-GB" sz="2400" b="1" dirty="0">
                <a:solidFill>
                  <a:schemeClr val="tx1"/>
                </a:solidFill>
              </a:rPr>
              <a:t>search</a:t>
            </a:r>
            <a:r>
              <a:rPr lang="en-GB" sz="2400" dirty="0">
                <a:solidFill>
                  <a:schemeClr val="tx1"/>
                </a:solidFill>
              </a:rPr>
              <a:t> algorithms work by considering various possible action sequences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P</a:t>
            </a:r>
            <a:r>
              <a:rPr lang="en-GB" sz="2400" i="1" dirty="0">
                <a:solidFill>
                  <a:schemeClr val="tx1"/>
                </a:solidFill>
              </a:rPr>
              <a:t>ossible action sequences</a:t>
            </a:r>
            <a:r>
              <a:rPr lang="en-GB" sz="2400" dirty="0">
                <a:solidFill>
                  <a:schemeClr val="tx1"/>
                </a:solidFill>
              </a:rPr>
              <a:t> starting at initial state form a </a:t>
            </a:r>
            <a:r>
              <a:rPr lang="en-GB" sz="2400" dirty="0">
                <a:solidFill>
                  <a:srgbClr val="0000FF"/>
                </a:solidFill>
              </a:rPr>
              <a:t>search tree </a:t>
            </a:r>
            <a:r>
              <a:rPr lang="en-GB" sz="2400" dirty="0">
                <a:solidFill>
                  <a:schemeClr val="tx1"/>
                </a:solidFill>
              </a:rPr>
              <a:t>with initial state at the root; </a:t>
            </a:r>
            <a:r>
              <a:rPr lang="en-GB" sz="2400" dirty="0">
                <a:solidFill>
                  <a:srgbClr val="FF0000"/>
                </a:solidFill>
              </a:rPr>
              <a:t>branches</a:t>
            </a:r>
            <a:r>
              <a:rPr lang="en-GB" sz="2400" dirty="0">
                <a:solidFill>
                  <a:schemeClr val="tx1"/>
                </a:solidFill>
              </a:rPr>
              <a:t> are </a:t>
            </a:r>
            <a:r>
              <a:rPr lang="en-GB" sz="2400" dirty="0">
                <a:solidFill>
                  <a:srgbClr val="FF0000"/>
                </a:solidFill>
              </a:rPr>
              <a:t>actions</a:t>
            </a:r>
            <a:r>
              <a:rPr lang="en-GB" sz="2400" dirty="0">
                <a:solidFill>
                  <a:schemeClr val="tx1"/>
                </a:solidFill>
              </a:rPr>
              <a:t> and </a:t>
            </a:r>
            <a:r>
              <a:rPr lang="en-GB" sz="2400" dirty="0">
                <a:solidFill>
                  <a:srgbClr val="00B050"/>
                </a:solidFill>
              </a:rPr>
              <a:t>nodes</a:t>
            </a:r>
            <a:r>
              <a:rPr lang="en-GB" sz="2400" dirty="0">
                <a:solidFill>
                  <a:schemeClr val="tx1"/>
                </a:solidFill>
              </a:rPr>
              <a:t> correspond to </a:t>
            </a:r>
            <a:r>
              <a:rPr lang="en-GB" sz="2400" dirty="0">
                <a:solidFill>
                  <a:srgbClr val="00B050"/>
                </a:solidFill>
              </a:rPr>
              <a:t>states</a:t>
            </a:r>
            <a:r>
              <a:rPr lang="en-GB" sz="2400" dirty="0">
                <a:solidFill>
                  <a:schemeClr val="tx1"/>
                </a:solidFill>
              </a:rPr>
              <a:t> in state space of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3" y="4643933"/>
            <a:ext cx="946720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000" dirty="0"/>
              <a:t>First few steps in growing search tree for finding a route from Arad to Bucharest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1" y="1582905"/>
            <a:ext cx="6830379" cy="572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047139-A3D1-42C5-845E-EA66439F753D}"/>
              </a:ext>
            </a:extLst>
          </p:cNvPr>
          <p:cNvSpPr txBox="1"/>
          <p:nvPr/>
        </p:nvSpPr>
        <p:spPr>
          <a:xfrm>
            <a:off x="6912520" y="2771725"/>
            <a:ext cx="3065284" cy="4350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Root node of tree corresponds to initial state, </a:t>
            </a:r>
            <a:r>
              <a:rPr lang="en-GB" sz="1600" dirty="0">
                <a:solidFill>
                  <a:srgbClr val="00B050"/>
                </a:solidFill>
              </a:rPr>
              <a:t>In(Arad)</a:t>
            </a:r>
            <a:r>
              <a:rPr lang="en-GB" sz="1600" dirty="0">
                <a:solidFill>
                  <a:schemeClr val="tx1"/>
                </a:solidFill>
              </a:rPr>
              <a:t>.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First step is to test whether this is a goal state.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Then we need to consider taking various actions. We do this by </a:t>
            </a:r>
            <a:r>
              <a:rPr lang="en-GB" sz="1600" dirty="0">
                <a:solidFill>
                  <a:srgbClr val="0000FF"/>
                </a:solidFill>
              </a:rPr>
              <a:t>expanding</a:t>
            </a:r>
            <a:r>
              <a:rPr lang="en-GB" sz="1600" dirty="0">
                <a:solidFill>
                  <a:schemeClr val="tx1"/>
                </a:solidFill>
              </a:rPr>
              <a:t> the current state; i.e., applying each legal action to current state → </a:t>
            </a:r>
            <a:r>
              <a:rPr lang="en-GB" sz="1600" dirty="0">
                <a:solidFill>
                  <a:srgbClr val="0000FF"/>
                </a:solidFill>
              </a:rPr>
              <a:t>generating</a:t>
            </a:r>
            <a:r>
              <a:rPr lang="en-GB" sz="1600" dirty="0">
                <a:solidFill>
                  <a:schemeClr val="tx1"/>
                </a:solidFill>
              </a:rPr>
              <a:t> a new set of states.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In this case, we add three branches from the </a:t>
            </a:r>
            <a:r>
              <a:rPr lang="en-GB" sz="1600" dirty="0">
                <a:solidFill>
                  <a:srgbClr val="0000FF"/>
                </a:solidFill>
              </a:rPr>
              <a:t>parent node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rgbClr val="00B050"/>
                </a:solidFill>
              </a:rPr>
              <a:t>In(Arad)</a:t>
            </a:r>
            <a:r>
              <a:rPr lang="en-GB" sz="1600" dirty="0">
                <a:solidFill>
                  <a:schemeClr val="tx1"/>
                </a:solidFill>
              </a:rPr>
              <a:t> leading to three new </a:t>
            </a:r>
            <a:r>
              <a:rPr lang="en-GB" sz="1600" dirty="0">
                <a:solidFill>
                  <a:srgbClr val="0000FF"/>
                </a:solidFill>
              </a:rPr>
              <a:t>child nodes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dirty="0">
                <a:solidFill>
                  <a:srgbClr val="00B050"/>
                </a:solidFill>
              </a:rPr>
              <a:t>In(Sibiu)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>
                <a:solidFill>
                  <a:srgbClr val="00B050"/>
                </a:solidFill>
              </a:rPr>
              <a:t>In(Timisoara)</a:t>
            </a:r>
            <a:r>
              <a:rPr lang="en-GB" sz="1600" dirty="0">
                <a:solidFill>
                  <a:schemeClr val="tx1"/>
                </a:solidFill>
              </a:rPr>
              <a:t>, and </a:t>
            </a:r>
            <a:r>
              <a:rPr lang="en-GB" sz="1600" dirty="0">
                <a:solidFill>
                  <a:srgbClr val="00B050"/>
                </a:solidFill>
              </a:rPr>
              <a:t>In(</a:t>
            </a:r>
            <a:r>
              <a:rPr lang="en-GB" sz="1600" dirty="0" err="1">
                <a:solidFill>
                  <a:srgbClr val="00B050"/>
                </a:solidFill>
              </a:rPr>
              <a:t>Zerind</a:t>
            </a:r>
            <a:r>
              <a:rPr lang="en-GB" sz="1600" dirty="0">
                <a:solidFill>
                  <a:srgbClr val="00B050"/>
                </a:solidFill>
              </a:rPr>
              <a:t>)</a:t>
            </a:r>
            <a:r>
              <a:rPr lang="en-GB" sz="1600" dirty="0">
                <a:solidFill>
                  <a:schemeClr val="tx1"/>
                </a:solidFill>
              </a:rPr>
              <a:t>.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Now we must choose which of these three possibilities to consider further.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This is the essence of search.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B071A8-5FBB-45A5-BF27-7FFE25D72FF5}"/>
              </a:ext>
            </a:extLst>
          </p:cNvPr>
          <p:cNvGrpSpPr/>
          <p:nvPr/>
        </p:nvGrpSpPr>
        <p:grpSpPr>
          <a:xfrm>
            <a:off x="71760" y="1382677"/>
            <a:ext cx="9906044" cy="5879216"/>
            <a:chOff x="71760" y="1382677"/>
            <a:chExt cx="9906044" cy="5879216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223888" y="4111884"/>
              <a:ext cx="5688632" cy="504056"/>
            </a:xfrm>
            <a:prstGeom prst="round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71760" y="6757837"/>
              <a:ext cx="3528391" cy="504056"/>
            </a:xfrm>
            <a:prstGeom prst="round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960192" y="6084093"/>
              <a:ext cx="2628291" cy="504056"/>
            </a:xfrm>
            <a:prstGeom prst="round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412122" y="1512905"/>
              <a:ext cx="936103" cy="504056"/>
            </a:xfrm>
            <a:prstGeom prst="round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688384" y="1610266"/>
              <a:ext cx="423664" cy="360040"/>
            </a:xfrm>
            <a:prstGeom prst="round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12048" y="1506265"/>
              <a:ext cx="1331775" cy="6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= Frontier or Fringe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2C6C7B-0058-4F41-991A-F78B599D5CC0}"/>
                </a:ext>
              </a:extLst>
            </p:cNvPr>
            <p:cNvSpPr txBox="1"/>
            <p:nvPr/>
          </p:nvSpPr>
          <p:spPr>
            <a:xfrm>
              <a:off x="7344568" y="1382677"/>
              <a:ext cx="2633236" cy="69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The set of all leaf nodes available for expansion at any given point is called the frontier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719CE2-8C09-4544-A7DB-C71DBC489EC8}"/>
              </a:ext>
            </a:extLst>
          </p:cNvPr>
          <p:cNvSpPr/>
          <p:nvPr/>
        </p:nvSpPr>
        <p:spPr bwMode="auto">
          <a:xfrm>
            <a:off x="0" y="5542713"/>
            <a:ext cx="6912520" cy="1835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5FFDB9-97B4-45D2-A069-C9735ECADD85}"/>
              </a:ext>
            </a:extLst>
          </p:cNvPr>
          <p:cNvSpPr/>
          <p:nvPr/>
        </p:nvSpPr>
        <p:spPr bwMode="auto">
          <a:xfrm>
            <a:off x="143890" y="3554988"/>
            <a:ext cx="6912520" cy="1835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Searching for solutions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F05CE-84E4-4AA5-95A0-3766101E55D4}"/>
              </a:ext>
            </a:extLst>
          </p:cNvPr>
          <p:cNvSpPr txBox="1"/>
          <p:nvPr/>
        </p:nvSpPr>
        <p:spPr>
          <a:xfrm>
            <a:off x="215516" y="1576383"/>
            <a:ext cx="9649332" cy="307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Having formulated the problem, we now need to solve 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A solution is an action sequence; </a:t>
            </a:r>
            <a:r>
              <a:rPr lang="en-GB" sz="2400" b="1" dirty="0">
                <a:solidFill>
                  <a:schemeClr val="tx1"/>
                </a:solidFill>
              </a:rPr>
              <a:t>search</a:t>
            </a:r>
            <a:r>
              <a:rPr lang="en-GB" sz="2400" dirty="0">
                <a:solidFill>
                  <a:schemeClr val="tx1"/>
                </a:solidFill>
              </a:rPr>
              <a:t> algorithms work by considering various possible action sequences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P</a:t>
            </a:r>
            <a:r>
              <a:rPr lang="en-GB" sz="2400" i="1" dirty="0">
                <a:solidFill>
                  <a:schemeClr val="tx1"/>
                </a:solidFill>
              </a:rPr>
              <a:t>ossible action sequences</a:t>
            </a:r>
            <a:r>
              <a:rPr lang="en-GB" sz="2400" dirty="0">
                <a:solidFill>
                  <a:schemeClr val="tx1"/>
                </a:solidFill>
              </a:rPr>
              <a:t> starting at initial state form a </a:t>
            </a:r>
            <a:r>
              <a:rPr lang="en-GB" sz="2400" dirty="0">
                <a:solidFill>
                  <a:srgbClr val="0000FF"/>
                </a:solidFill>
              </a:rPr>
              <a:t>search tree </a:t>
            </a:r>
            <a:r>
              <a:rPr lang="en-GB" sz="2400" dirty="0">
                <a:solidFill>
                  <a:schemeClr val="tx1"/>
                </a:solidFill>
              </a:rPr>
              <a:t>with initial state at the root; </a:t>
            </a:r>
            <a:r>
              <a:rPr lang="en-GB" sz="2400" dirty="0">
                <a:solidFill>
                  <a:srgbClr val="FF0000"/>
                </a:solidFill>
              </a:rPr>
              <a:t>branches</a:t>
            </a:r>
            <a:r>
              <a:rPr lang="en-GB" sz="2400" dirty="0">
                <a:solidFill>
                  <a:schemeClr val="tx1"/>
                </a:solidFill>
              </a:rPr>
              <a:t> are </a:t>
            </a:r>
            <a:r>
              <a:rPr lang="en-GB" sz="2400" dirty="0">
                <a:solidFill>
                  <a:srgbClr val="FF0000"/>
                </a:solidFill>
              </a:rPr>
              <a:t>actions</a:t>
            </a:r>
            <a:r>
              <a:rPr lang="en-GB" sz="2400" dirty="0">
                <a:solidFill>
                  <a:schemeClr val="tx1"/>
                </a:solidFill>
              </a:rPr>
              <a:t> and </a:t>
            </a:r>
            <a:r>
              <a:rPr lang="en-GB" sz="2400" dirty="0">
                <a:solidFill>
                  <a:srgbClr val="00B050"/>
                </a:solidFill>
              </a:rPr>
              <a:t>nodes</a:t>
            </a:r>
            <a:r>
              <a:rPr lang="en-GB" sz="2400" dirty="0">
                <a:solidFill>
                  <a:schemeClr val="tx1"/>
                </a:solidFill>
              </a:rPr>
              <a:t> correspond to </a:t>
            </a:r>
            <a:r>
              <a:rPr lang="en-GB" sz="2400" dirty="0">
                <a:solidFill>
                  <a:srgbClr val="00B050"/>
                </a:solidFill>
              </a:rPr>
              <a:t>states</a:t>
            </a:r>
            <a:r>
              <a:rPr lang="en-GB" sz="2400" dirty="0">
                <a:solidFill>
                  <a:schemeClr val="tx1"/>
                </a:solidFill>
              </a:rPr>
              <a:t> in state space of problem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Process of expanding nodes on frontier continues until either a solution is found or there are no more states to expand</a:t>
            </a:r>
          </a:p>
        </p:txBody>
      </p:sp>
    </p:spTree>
    <p:extLst>
      <p:ext uri="{BB962C8B-B14F-4D97-AF65-F5344CB8AC3E}">
        <p14:creationId xmlns:p14="http://schemas.microsoft.com/office/powerpoint/2010/main" val="36034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TREE-SEARCH algorithm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533A2-EF68-4C7B-B339-876F448D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19" y="1907629"/>
            <a:ext cx="9288785" cy="24955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E853A4-8B23-44DC-96C6-CA609B8DC032}"/>
              </a:ext>
            </a:extLst>
          </p:cNvPr>
          <p:cNvGrpSpPr/>
          <p:nvPr/>
        </p:nvGrpSpPr>
        <p:grpSpPr>
          <a:xfrm>
            <a:off x="1007864" y="3011409"/>
            <a:ext cx="8784976" cy="1055946"/>
            <a:chOff x="1007864" y="3635821"/>
            <a:chExt cx="8784976" cy="10559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457594-C7BE-4F11-A417-2BC66F897124}"/>
                </a:ext>
              </a:extLst>
            </p:cNvPr>
            <p:cNvSpPr/>
            <p:nvPr/>
          </p:nvSpPr>
          <p:spPr bwMode="auto">
            <a:xfrm>
              <a:off x="1151880" y="3635821"/>
              <a:ext cx="5184576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878CB9-BD9C-4FDE-8C8E-318A7E15102A}"/>
                </a:ext>
              </a:extLst>
            </p:cNvPr>
            <p:cNvSpPr/>
            <p:nvPr/>
          </p:nvSpPr>
          <p:spPr bwMode="auto">
            <a:xfrm>
              <a:off x="1007864" y="4331727"/>
              <a:ext cx="8784976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6" y="4931965"/>
            <a:ext cx="9012311" cy="23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55" y="1547589"/>
            <a:ext cx="9513143" cy="4503551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Problem-solving agents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Problem formulation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Example problems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From a state space graph to a search tree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Basic search algorithms and strategies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Performance of search strategies</a:t>
            </a:r>
            <a:r>
              <a:rPr lang="en-GB" sz="1600" dirty="0">
                <a:cs typeface="Calibri" pitchFamily="34" charset="0"/>
              </a:rPr>
              <a:t> 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184255" y="775894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 dirty="0"/>
              <a:t>What are we up to today?</a:t>
            </a:r>
            <a:endParaRPr lang="en-US" sz="2500" kern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1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TREE-SEARCH algorithm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533A2-EF68-4C7B-B339-876F448D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19" y="1907629"/>
            <a:ext cx="9288785" cy="2495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1BD12-8703-4A79-B53B-BFE950379E96}"/>
              </a:ext>
            </a:extLst>
          </p:cNvPr>
          <p:cNvSpPr txBox="1"/>
          <p:nvPr/>
        </p:nvSpPr>
        <p:spPr>
          <a:xfrm>
            <a:off x="719832" y="5853409"/>
            <a:ext cx="864096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</a:rPr>
              <a:t>Search algorithms all share this basic structure; they vary according to how they choose which state to expand next; </a:t>
            </a:r>
            <a:r>
              <a:rPr lang="en-GB" sz="2400" dirty="0" err="1">
                <a:solidFill>
                  <a:srgbClr val="0000FF"/>
                </a:solidFill>
              </a:rPr>
              <a:t>i.e</a:t>
            </a:r>
            <a:r>
              <a:rPr lang="en-GB" sz="2400" dirty="0">
                <a:solidFill>
                  <a:srgbClr val="0000FF"/>
                </a:solidFill>
              </a:rPr>
              <a:t>,. </a:t>
            </a:r>
            <a:r>
              <a:rPr lang="en-GB" sz="2400" b="1" dirty="0">
                <a:solidFill>
                  <a:srgbClr val="FF0000"/>
                </a:solidFill>
              </a:rPr>
              <a:t>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294508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Searching for solutions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F05CE-84E4-4AA5-95A0-3766101E55D4}"/>
              </a:ext>
            </a:extLst>
          </p:cNvPr>
          <p:cNvSpPr txBox="1"/>
          <p:nvPr/>
        </p:nvSpPr>
        <p:spPr>
          <a:xfrm>
            <a:off x="215515" y="1576383"/>
            <a:ext cx="9793349" cy="93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 tree includes path from Arad to Sibiu and back to Arad again!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In(Arad)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>
                <a:solidFill>
                  <a:srgbClr val="0000FF"/>
                </a:solidFill>
              </a:rPr>
              <a:t>repeated state </a:t>
            </a:r>
            <a:r>
              <a:rPr lang="en-US" sz="2400" dirty="0">
                <a:solidFill>
                  <a:schemeClr val="tx1"/>
                </a:solidFill>
              </a:rPr>
              <a:t>in search tree, generated by a </a:t>
            </a:r>
            <a:r>
              <a:rPr lang="en-US" sz="2400" dirty="0">
                <a:solidFill>
                  <a:srgbClr val="0000FF"/>
                </a:solidFill>
              </a:rPr>
              <a:t>loopy path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520A45DA-67CB-4065-B4C1-313316DD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8" y="2696304"/>
            <a:ext cx="5719447" cy="479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286"/>
          <a:stretch/>
        </p:blipFill>
        <p:spPr>
          <a:xfrm>
            <a:off x="7128544" y="2894664"/>
            <a:ext cx="2700176" cy="459576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7848624" y="4427909"/>
            <a:ext cx="1152128" cy="3600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7830694" y="4508589"/>
            <a:ext cx="1152128" cy="3600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84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Searching for solutions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F05CE-84E4-4AA5-95A0-3766101E55D4}"/>
              </a:ext>
            </a:extLst>
          </p:cNvPr>
          <p:cNvSpPr txBox="1"/>
          <p:nvPr/>
        </p:nvSpPr>
        <p:spPr>
          <a:xfrm>
            <a:off x="215515" y="1576383"/>
            <a:ext cx="9793349" cy="548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 tree includes path from Arad to Sibiu and back to Arad again!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In(Arad)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>
                <a:solidFill>
                  <a:srgbClr val="0000FF"/>
                </a:solidFill>
              </a:rPr>
              <a:t>repeated state </a:t>
            </a:r>
            <a:r>
              <a:rPr lang="en-US" sz="2400" dirty="0">
                <a:solidFill>
                  <a:schemeClr val="tx1"/>
                </a:solidFill>
              </a:rPr>
              <a:t>in search tree, generated by a </a:t>
            </a:r>
            <a:r>
              <a:rPr lang="en-US" sz="2400" dirty="0">
                <a:solidFill>
                  <a:srgbClr val="0000FF"/>
                </a:solidFill>
              </a:rPr>
              <a:t>loopy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Loopy paths are a special case of more general concept of </a:t>
            </a:r>
            <a:r>
              <a:rPr lang="en-US" sz="2400" dirty="0">
                <a:solidFill>
                  <a:srgbClr val="0000FF"/>
                </a:solidFill>
              </a:rPr>
              <a:t>redundant paths</a:t>
            </a:r>
            <a:r>
              <a:rPr lang="en-US" sz="2400" dirty="0">
                <a:solidFill>
                  <a:schemeClr val="tx1"/>
                </a:solidFill>
              </a:rPr>
              <a:t>, which exist whenever there is more than one way to get from one state to another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e.g., Arad–Sibiu (140 km) &amp; Arad–</a:t>
            </a:r>
            <a:r>
              <a:rPr lang="en-US" sz="2400" dirty="0" err="1">
                <a:solidFill>
                  <a:schemeClr val="tx1"/>
                </a:solidFill>
              </a:rPr>
              <a:t>Zerind</a:t>
            </a:r>
            <a:r>
              <a:rPr lang="en-US" sz="2400" dirty="0">
                <a:solidFill>
                  <a:schemeClr val="tx1"/>
                </a:solidFill>
              </a:rPr>
              <a:t>–Oradea–Sibiu (297 km): second path is redundant (just a worse way to get to same state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Redundant paths are unavoidable for problems where actions are reversible; e.g., route-finding problems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To avoid exploring redundant paths, should remember where one has been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Augment Tree-Search algorithm with a data structure called </a:t>
            </a:r>
            <a:r>
              <a:rPr lang="en-US" sz="2400" dirty="0">
                <a:solidFill>
                  <a:srgbClr val="0000FF"/>
                </a:solidFill>
              </a:rPr>
              <a:t>explored set</a:t>
            </a:r>
            <a:r>
              <a:rPr lang="en-US" sz="2400" dirty="0">
                <a:solidFill>
                  <a:schemeClr val="tx1"/>
                </a:solidFill>
              </a:rPr>
              <a:t>, which remembers every expanded node</a:t>
            </a:r>
          </a:p>
        </p:txBody>
      </p:sp>
    </p:spTree>
    <p:extLst>
      <p:ext uri="{BB962C8B-B14F-4D97-AF65-F5344CB8AC3E}">
        <p14:creationId xmlns:p14="http://schemas.microsoft.com/office/powerpoint/2010/main" val="30253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GRAPH-SEARCH algorithm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8" y="1619597"/>
            <a:ext cx="8172400" cy="5618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466807" y="6239701"/>
            <a:ext cx="352839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799952" y="6842660"/>
            <a:ext cx="4356000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60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Graph-Search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91605"/>
            <a:ext cx="10102426" cy="4484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184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GRAPH-SEARCH algorithm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" y="3599252"/>
            <a:ext cx="10062872" cy="22688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" y="5832058"/>
            <a:ext cx="10062871" cy="162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sequence of search trees generated by a graph search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At each stage, each path is extended by one step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At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 stage, northernmost city (Oradea) has become a dead end: both of its successors are already explored via other paths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19" y="899517"/>
            <a:ext cx="3909243" cy="23762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6740489" y="3707829"/>
            <a:ext cx="3240360" cy="212422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5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905" y="699562"/>
            <a:ext cx="5704942" cy="354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Search algorithms require a data structure to keep track of search tree that is being constructed. For each node </a:t>
            </a:r>
            <a:r>
              <a:rPr lang="en-US" sz="2000" i="1" dirty="0">
                <a:solidFill>
                  <a:srgbClr val="0000FF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of tree, we have a structure that contains 4 components: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rgbClr val="0000FF"/>
                </a:solidFill>
              </a:rPr>
              <a:t>n</a:t>
            </a:r>
            <a:r>
              <a:rPr lang="en-US" sz="2000" dirty="0" err="1">
                <a:solidFill>
                  <a:srgbClr val="0000FF"/>
                </a:solidFill>
              </a:rPr>
              <a:t>.STATE</a:t>
            </a:r>
            <a:r>
              <a:rPr lang="en-US" sz="2000" dirty="0">
                <a:solidFill>
                  <a:schemeClr val="tx1"/>
                </a:solidFill>
              </a:rPr>
              <a:t>: a state is represented by a node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rgbClr val="0000FF"/>
                </a:solidFill>
              </a:rPr>
              <a:t>n</a:t>
            </a:r>
            <a:r>
              <a:rPr lang="en-US" sz="2000" dirty="0" err="1">
                <a:solidFill>
                  <a:srgbClr val="0000FF"/>
                </a:solidFill>
              </a:rPr>
              <a:t>.PARENT</a:t>
            </a:r>
            <a:r>
              <a:rPr lang="en-US" sz="2000" dirty="0">
                <a:solidFill>
                  <a:schemeClr val="tx1"/>
                </a:solidFill>
              </a:rPr>
              <a:t>: node in search tree that generated this node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rgbClr val="0000FF"/>
                </a:solidFill>
              </a:rPr>
              <a:t>n</a:t>
            </a:r>
            <a:r>
              <a:rPr lang="en-US" sz="2000" dirty="0" err="1">
                <a:solidFill>
                  <a:srgbClr val="0000FF"/>
                </a:solidFill>
              </a:rPr>
              <a:t>.ACTION</a:t>
            </a:r>
            <a:r>
              <a:rPr lang="en-US" sz="2000" dirty="0">
                <a:solidFill>
                  <a:schemeClr val="tx1"/>
                </a:solidFill>
              </a:rPr>
              <a:t>: action that was applied to parent to generate node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rgbClr val="0000FF"/>
                </a:solidFill>
              </a:rPr>
              <a:t>n</a:t>
            </a:r>
            <a:r>
              <a:rPr lang="en-US" sz="2000" dirty="0" err="1">
                <a:solidFill>
                  <a:srgbClr val="0000FF"/>
                </a:solidFill>
              </a:rPr>
              <a:t>.PATH</a:t>
            </a:r>
            <a:r>
              <a:rPr lang="en-US" sz="2000" dirty="0">
                <a:solidFill>
                  <a:srgbClr val="0000FF"/>
                </a:solidFill>
              </a:rPr>
              <a:t>-COST</a:t>
            </a:r>
            <a:r>
              <a:rPr lang="en-US" sz="2000" dirty="0">
                <a:solidFill>
                  <a:schemeClr val="tx1"/>
                </a:solidFill>
              </a:rPr>
              <a:t>: cost, </a:t>
            </a:r>
            <a:r>
              <a:rPr lang="en-US" sz="2000" i="1" dirty="0">
                <a:solidFill>
                  <a:schemeClr val="tx1"/>
                </a:solidFill>
              </a:rPr>
              <a:t>g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i="1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), of path from initial state to node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56" y="2452623"/>
            <a:ext cx="4419958" cy="2654427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143768" y="107429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 dirty="0"/>
              <a:t>Putting state space graph into a program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DBF11-519C-4547-91A4-562B3807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3" y="5364013"/>
            <a:ext cx="8749977" cy="18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Problem-solving performance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64208"/>
            <a:ext cx="10008864" cy="5223941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 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search strategy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is defined by 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picking the order of node expansion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Strategies are evaluated along the following dimensions: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completeness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Does it always find a solution if one exists?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time complexity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The number of nodes generated (how long)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space complexity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The maximum number of nodes in memory (how much)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optimality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Does it always find a least-cost (optimal) solution?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Time and space complexity are measured in terms of 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branching factor or maximum number of successors of any node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depth of least-cost solution (shallowest goal node); (i.e., number of steps 		along path from root)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n-GB" altLang="en-US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m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maximum depth of state space (may be infinite)</a:t>
            </a: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Search Strategies: Uninformed search strategies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9513143" cy="5722474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Uninformed search strategies use only the </a:t>
            </a:r>
            <a:r>
              <a:rPr lang="en-GB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information available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in the </a:t>
            </a:r>
            <a:r>
              <a:rPr lang="en-GB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problem definition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All they can do is generate successors and distinguish a goal state from a non-goal state)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Breadth-first search</a:t>
            </a: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Depth-first search</a:t>
            </a: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Depth-limited search</a:t>
            </a: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Iterative deepening search</a:t>
            </a: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Uniform-cost search</a:t>
            </a: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Breadth-first Search (BFS)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CDFF08-D9A7-46AF-B919-9D6E93558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8873" y="1187549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284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Search Problems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E2A1FD-8AC7-4BEE-A7F4-34A66FF20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265" y="1763613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3406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9513143" cy="4536958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root node is expanded first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then all successors of root node are expanded next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then their successors, and so on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In general, all nodes are expanded at a given depth in search tree before any nodes at next level are expanded</a:t>
            </a:r>
          </a:p>
          <a:p>
            <a:pPr>
              <a:spcBef>
                <a:spcPts val="0"/>
              </a:spcBef>
              <a:defRPr/>
            </a:pPr>
            <a:endParaRPr lang="en-GB" altLang="en-US" sz="2400" i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i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i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i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i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Marker indicates the node that is expanded next</a:t>
            </a:r>
          </a:p>
          <a:p>
            <a:pPr>
              <a:spcBef>
                <a:spcPts val="0"/>
              </a:spcBef>
              <a:defRPr/>
            </a:pPr>
            <a:endParaRPr lang="en-GB" altLang="en-US" sz="24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0" y="5968203"/>
            <a:ext cx="8909623" cy="138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ight Arrow 2"/>
          <p:cNvSpPr/>
          <p:nvPr/>
        </p:nvSpPr>
        <p:spPr bwMode="auto">
          <a:xfrm>
            <a:off x="586102" y="5680171"/>
            <a:ext cx="8909623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9864849" cy="2440294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Expand the shallowest node until you fail or find a solution node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Shallowest = FIFO queue (of the frontier) sorted by depth of nodes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shallower nodes are always selected first (pops oldest element of queue)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new nodes (always deeper than their parents) go to back of the queue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3E1B2CF3-CF48-4471-9583-5F5DC099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0" y="5968203"/>
            <a:ext cx="8909623" cy="138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2">
            <a:extLst>
              <a:ext uri="{FF2B5EF4-FFF2-40B4-BE49-F238E27FC236}">
                <a16:creationId xmlns:a16="http://schemas.microsoft.com/office/drawing/2014/main" id="{15B44A03-62EC-41CC-9604-C7DCC1679F55}"/>
              </a:ext>
            </a:extLst>
          </p:cNvPr>
          <p:cNvSpPr/>
          <p:nvPr/>
        </p:nvSpPr>
        <p:spPr bwMode="auto">
          <a:xfrm>
            <a:off x="586102" y="5680171"/>
            <a:ext cx="8909623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90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9279347" cy="1789026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Complete = Yes (if </a:t>
            </a:r>
            <a:r>
              <a:rPr lang="en-GB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(branching) is finite)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if shallowest goal node is at some finite depth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, breadth-first search will eventually find it after generating all shallower nodes (provided branching factor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is finite)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1CFD5F6-7959-4674-8CF5-88794D40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0" y="5968203"/>
            <a:ext cx="8909623" cy="138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2">
            <a:extLst>
              <a:ext uri="{FF2B5EF4-FFF2-40B4-BE49-F238E27FC236}">
                <a16:creationId xmlns:a16="http://schemas.microsoft.com/office/drawing/2014/main" id="{9CBDC1F5-F29C-4CAF-8359-90D08870521B}"/>
              </a:ext>
            </a:extLst>
          </p:cNvPr>
          <p:cNvSpPr/>
          <p:nvPr/>
        </p:nvSpPr>
        <p:spPr bwMode="auto">
          <a:xfrm>
            <a:off x="586102" y="5680171"/>
            <a:ext cx="8909623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72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9864849" cy="2132517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Complete = Yes (if b (branching) is finite)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(Cost)Optimal = Yes (if cost = 1 per step)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Once a goal node is generated, we know it is the shallowest goal node because all shallower nodes must have been generated already and failed the goal test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1CFD5F6-7959-4674-8CF5-88794D40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0" y="5968203"/>
            <a:ext cx="8909623" cy="138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2">
            <a:extLst>
              <a:ext uri="{FF2B5EF4-FFF2-40B4-BE49-F238E27FC236}">
                <a16:creationId xmlns:a16="http://schemas.microsoft.com/office/drawing/2014/main" id="{9CBDC1F5-F29C-4CAF-8359-90D08870521B}"/>
              </a:ext>
            </a:extLst>
          </p:cNvPr>
          <p:cNvSpPr/>
          <p:nvPr/>
        </p:nvSpPr>
        <p:spPr bwMode="auto">
          <a:xfrm>
            <a:off x="586102" y="5680171"/>
            <a:ext cx="8909623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12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7" y="1364208"/>
            <a:ext cx="5184576" cy="5910924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Complete = Yes (if b (branching) is finite)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(Cost)Optimal = Yes (if cost = 1 per step)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Time = </a:t>
            </a:r>
            <a:r>
              <a:rPr lang="en-GB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 err="1">
                <a:solidFill>
                  <a:srgbClr val="FF0000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Imagine searching a uniform tree where every state has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successors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Root of search tree generates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nodes at first level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Each generates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more nodes, for a total of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at second level, and so 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If solution is at depth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and the last node generated (worst case): total number of nodes generated is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		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         </a:t>
            </a:r>
            <a:r>
              <a:rPr lang="pl-PL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pl-PL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+ </a:t>
            </a:r>
            <a:r>
              <a:rPr lang="pl-PL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pl-PL" altLang="en-US" sz="2400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r>
              <a:rPr lang="pl-PL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+ </a:t>
            </a:r>
            <a:r>
              <a:rPr lang="pl-PL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pl-PL" altLang="en-US" sz="2400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3</a:t>
            </a:r>
            <a:r>
              <a:rPr lang="pl-PL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+ · · · + </a:t>
            </a:r>
            <a:r>
              <a:rPr lang="pl-PL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pl-PL" altLang="en-US" sz="2400" i="1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pl-PL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= </a:t>
            </a:r>
            <a:r>
              <a:rPr lang="pl-PL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O</a:t>
            </a:r>
            <a:r>
              <a:rPr lang="pl-PL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(</a:t>
            </a:r>
            <a:r>
              <a:rPr lang="pl-PL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pl-PL" altLang="en-US" sz="2400" i="1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pl-PL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)</a:t>
            </a: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64">
            <a:extLst>
              <a:ext uri="{FF2B5EF4-FFF2-40B4-BE49-F238E27FC236}">
                <a16:creationId xmlns:a16="http://schemas.microsoft.com/office/drawing/2014/main" id="{BB61ADBF-4A2A-4D37-8F25-E555AE6F2BC1}"/>
              </a:ext>
            </a:extLst>
          </p:cNvPr>
          <p:cNvSpPr>
            <a:spLocks/>
          </p:cNvSpPr>
          <p:nvPr/>
        </p:nvSpPr>
        <p:spPr bwMode="auto">
          <a:xfrm>
            <a:off x="6867891" y="4752457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9388CC83-7204-4350-9EC6-049BECF5A9C0}"/>
              </a:ext>
            </a:extLst>
          </p:cNvPr>
          <p:cNvSpPr>
            <a:spLocks/>
          </p:cNvSpPr>
          <p:nvPr/>
        </p:nvSpPr>
        <p:spPr bwMode="auto">
          <a:xfrm>
            <a:off x="6280518" y="473499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06F2A4FD-B2DD-42B1-B9BB-E2151BAA2172}"/>
              </a:ext>
            </a:extLst>
          </p:cNvPr>
          <p:cNvSpPr>
            <a:spLocks/>
          </p:cNvSpPr>
          <p:nvPr/>
        </p:nvSpPr>
        <p:spPr bwMode="auto">
          <a:xfrm>
            <a:off x="6418630" y="4752455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0E6B19D0-7CE0-44A8-9A5E-3E16EC10C473}"/>
              </a:ext>
            </a:extLst>
          </p:cNvPr>
          <p:cNvSpPr>
            <a:spLocks/>
          </p:cNvSpPr>
          <p:nvPr/>
        </p:nvSpPr>
        <p:spPr bwMode="auto">
          <a:xfrm>
            <a:off x="6647233" y="4752455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38">
            <a:extLst>
              <a:ext uri="{FF2B5EF4-FFF2-40B4-BE49-F238E27FC236}">
                <a16:creationId xmlns:a16="http://schemas.microsoft.com/office/drawing/2014/main" id="{ABC79484-1F7F-4799-BE26-B00BDDDA1563}"/>
              </a:ext>
            </a:extLst>
          </p:cNvPr>
          <p:cNvSpPr>
            <a:spLocks/>
          </p:cNvSpPr>
          <p:nvPr/>
        </p:nvSpPr>
        <p:spPr bwMode="auto">
          <a:xfrm>
            <a:off x="5688384" y="471594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39">
            <a:extLst>
              <a:ext uri="{FF2B5EF4-FFF2-40B4-BE49-F238E27FC236}">
                <a16:creationId xmlns:a16="http://schemas.microsoft.com/office/drawing/2014/main" id="{C0BA99B7-9E19-4303-93CE-91D4DFF9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520" y="464609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40">
            <a:extLst>
              <a:ext uri="{FF2B5EF4-FFF2-40B4-BE49-F238E27FC236}">
                <a16:creationId xmlns:a16="http://schemas.microsoft.com/office/drawing/2014/main" id="{EB457055-D60F-4FA7-B17C-1C04DAF8D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744" y="507154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02F21EBF-5DAC-49F2-9330-BE6792439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993" y="506201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Box 42">
            <a:extLst>
              <a:ext uri="{FF2B5EF4-FFF2-40B4-BE49-F238E27FC236}">
                <a16:creationId xmlns:a16="http://schemas.microsoft.com/office/drawing/2014/main" id="{7958AED9-CB6D-460C-89FE-135827043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921" y="4922320"/>
            <a:ext cx="274639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Freeform 43">
            <a:extLst>
              <a:ext uri="{FF2B5EF4-FFF2-40B4-BE49-F238E27FC236}">
                <a16:creationId xmlns:a16="http://schemas.microsoft.com/office/drawing/2014/main" id="{60600C1D-3167-4B72-9976-A7904E7B6EA2}"/>
              </a:ext>
            </a:extLst>
          </p:cNvPr>
          <p:cNvSpPr>
            <a:spLocks/>
          </p:cNvSpPr>
          <p:nvPr/>
        </p:nvSpPr>
        <p:spPr bwMode="auto">
          <a:xfrm>
            <a:off x="6923456" y="487628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AE6365E-2A7A-4F2F-9A9F-55397573A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5094" y="4674668"/>
            <a:ext cx="298451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C4B8E7BF-AFA7-4614-80A5-49BAB5A95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2258" y="4527032"/>
            <a:ext cx="1119187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 node</a:t>
            </a:r>
          </a:p>
        </p:txBody>
      </p:sp>
      <p:sp>
        <p:nvSpPr>
          <p:cNvPr id="20" name="Text Box 46">
            <a:extLst>
              <a:ext uri="{FF2B5EF4-FFF2-40B4-BE49-F238E27FC236}">
                <a16:creationId xmlns:a16="http://schemas.microsoft.com/office/drawing/2014/main" id="{03E3B82A-52B8-436B-B5A8-68A2828AE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844" y="4881041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 nodes</a:t>
            </a:r>
          </a:p>
        </p:txBody>
      </p:sp>
      <p:sp>
        <p:nvSpPr>
          <p:cNvPr id="21" name="Text Box 47">
            <a:extLst>
              <a:ext uri="{FF2B5EF4-FFF2-40B4-BE49-F238E27FC236}">
                <a16:creationId xmlns:a16="http://schemas.microsoft.com/office/drawing/2014/main" id="{87F9D93C-606E-4F6B-8FE6-404147D78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844" y="5292203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01C2811E-B8C9-47A2-8C30-98BAC442E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31" y="7187682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50">
            <a:extLst>
              <a:ext uri="{FF2B5EF4-FFF2-40B4-BE49-F238E27FC236}">
                <a16:creationId xmlns:a16="http://schemas.microsoft.com/office/drawing/2014/main" id="{5F675BDA-4DA2-461D-B87D-85778DCA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644" y="611135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51">
            <a:extLst>
              <a:ext uri="{FF2B5EF4-FFF2-40B4-BE49-F238E27FC236}">
                <a16:creationId xmlns:a16="http://schemas.microsoft.com/office/drawing/2014/main" id="{F04E2984-FACD-41F2-B7E0-A3BCEFCA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217" y="6666982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utoShape 55">
            <a:extLst>
              <a:ext uri="{FF2B5EF4-FFF2-40B4-BE49-F238E27FC236}">
                <a16:creationId xmlns:a16="http://schemas.microsoft.com/office/drawing/2014/main" id="{0FB12BE5-72C1-43CB-9565-1C0A00A20A0C}"/>
              </a:ext>
            </a:extLst>
          </p:cNvPr>
          <p:cNvSpPr>
            <a:spLocks/>
          </p:cNvSpPr>
          <p:nvPr/>
        </p:nvSpPr>
        <p:spPr bwMode="auto">
          <a:xfrm>
            <a:off x="5820613" y="4516711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61">
            <a:extLst>
              <a:ext uri="{FF2B5EF4-FFF2-40B4-BE49-F238E27FC236}">
                <a16:creationId xmlns:a16="http://schemas.microsoft.com/office/drawing/2014/main" id="{FD6A4765-0924-4EBE-845D-44642C350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675" y="5174718"/>
            <a:ext cx="434240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7" name="Text Box 61">
            <a:extLst>
              <a:ext uri="{FF2B5EF4-FFF2-40B4-BE49-F238E27FC236}">
                <a16:creationId xmlns:a16="http://schemas.microsoft.com/office/drawing/2014/main" id="{EA73F7ED-0A7B-48AC-99CC-A82BCC44A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2732" y="5893868"/>
            <a:ext cx="1460500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baseline="30000" dirty="0" err="1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309029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7" y="1364208"/>
            <a:ext cx="5163038" cy="4880449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Complete = Yes (if b (branching) is finite)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(Cost)Optimal = Yes (if cost = 1 per step)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Time =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 err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Space = </a:t>
            </a:r>
            <a:r>
              <a:rPr lang="en-GB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 err="1">
                <a:solidFill>
                  <a:srgbClr val="FF0000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For a graph search, every expanded node is stored in explored set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Every node generated remains in memory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baseline="30000" dirty="0">
                <a:solidFill>
                  <a:srgbClr val="0000FF"/>
                </a:solidFill>
                <a:latin typeface="Calibri" panose="020F0502020204030204" pitchFamily="34" charset="0"/>
              </a:rPr>
              <a:t>−1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) nodes in explored set, and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 err="1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) nodes in frontier</a:t>
            </a:r>
          </a:p>
        </p:txBody>
      </p:sp>
      <p:sp>
        <p:nvSpPr>
          <p:cNvPr id="8" name="Freeform 64">
            <a:extLst>
              <a:ext uri="{FF2B5EF4-FFF2-40B4-BE49-F238E27FC236}">
                <a16:creationId xmlns:a16="http://schemas.microsoft.com/office/drawing/2014/main" id="{6EBD4006-14EE-4785-B8CB-9B36ED537257}"/>
              </a:ext>
            </a:extLst>
          </p:cNvPr>
          <p:cNvSpPr>
            <a:spLocks/>
          </p:cNvSpPr>
          <p:nvPr/>
        </p:nvSpPr>
        <p:spPr bwMode="auto">
          <a:xfrm>
            <a:off x="6867891" y="4752457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FE2E9955-416B-4E57-B05D-38CB84E347EF}"/>
              </a:ext>
            </a:extLst>
          </p:cNvPr>
          <p:cNvSpPr>
            <a:spLocks/>
          </p:cNvSpPr>
          <p:nvPr/>
        </p:nvSpPr>
        <p:spPr bwMode="auto">
          <a:xfrm>
            <a:off x="6280518" y="473499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3ED9F8B-D01D-4679-ABC6-3B05D0B80C79}"/>
              </a:ext>
            </a:extLst>
          </p:cNvPr>
          <p:cNvSpPr>
            <a:spLocks/>
          </p:cNvSpPr>
          <p:nvPr/>
        </p:nvSpPr>
        <p:spPr bwMode="auto">
          <a:xfrm>
            <a:off x="6418630" y="4752455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C3914AD2-2D72-4C6E-ACB2-3CF5A1ED92BD}"/>
              </a:ext>
            </a:extLst>
          </p:cNvPr>
          <p:cNvSpPr>
            <a:spLocks/>
          </p:cNvSpPr>
          <p:nvPr/>
        </p:nvSpPr>
        <p:spPr bwMode="auto">
          <a:xfrm>
            <a:off x="6647233" y="4752455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38">
            <a:extLst>
              <a:ext uri="{FF2B5EF4-FFF2-40B4-BE49-F238E27FC236}">
                <a16:creationId xmlns:a16="http://schemas.microsoft.com/office/drawing/2014/main" id="{6F312709-7431-4EA8-81A3-F20005B764A3}"/>
              </a:ext>
            </a:extLst>
          </p:cNvPr>
          <p:cNvSpPr>
            <a:spLocks/>
          </p:cNvSpPr>
          <p:nvPr/>
        </p:nvSpPr>
        <p:spPr bwMode="auto">
          <a:xfrm>
            <a:off x="5688384" y="471594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39">
            <a:extLst>
              <a:ext uri="{FF2B5EF4-FFF2-40B4-BE49-F238E27FC236}">
                <a16:creationId xmlns:a16="http://schemas.microsoft.com/office/drawing/2014/main" id="{A9FE6B20-AAA9-4A2F-B899-7A7E43CE5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520" y="464609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40">
            <a:extLst>
              <a:ext uri="{FF2B5EF4-FFF2-40B4-BE49-F238E27FC236}">
                <a16:creationId xmlns:a16="http://schemas.microsoft.com/office/drawing/2014/main" id="{4861DC4D-C20A-4385-9BC7-EBCD9E7C8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744" y="507154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B8BD82E3-38C1-4163-9061-E2767244B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993" y="506201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Box 42">
            <a:extLst>
              <a:ext uri="{FF2B5EF4-FFF2-40B4-BE49-F238E27FC236}">
                <a16:creationId xmlns:a16="http://schemas.microsoft.com/office/drawing/2014/main" id="{1B114FB0-5150-4C4B-B9CB-DBA254ECE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921" y="4922320"/>
            <a:ext cx="274639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Freeform 43">
            <a:extLst>
              <a:ext uri="{FF2B5EF4-FFF2-40B4-BE49-F238E27FC236}">
                <a16:creationId xmlns:a16="http://schemas.microsoft.com/office/drawing/2014/main" id="{185EA1E7-29CF-4909-983F-D88A5ACFCC85}"/>
              </a:ext>
            </a:extLst>
          </p:cNvPr>
          <p:cNvSpPr>
            <a:spLocks/>
          </p:cNvSpPr>
          <p:nvPr/>
        </p:nvSpPr>
        <p:spPr bwMode="auto">
          <a:xfrm>
            <a:off x="6923456" y="487628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EA047D06-4CCD-422C-9933-637748A6D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5094" y="4674668"/>
            <a:ext cx="298451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FD3A04D6-D012-40B3-9467-D6E345D0B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2258" y="4527032"/>
            <a:ext cx="1119187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 node</a:t>
            </a:r>
          </a:p>
        </p:txBody>
      </p:sp>
      <p:sp>
        <p:nvSpPr>
          <p:cNvPr id="20" name="Text Box 46">
            <a:extLst>
              <a:ext uri="{FF2B5EF4-FFF2-40B4-BE49-F238E27FC236}">
                <a16:creationId xmlns:a16="http://schemas.microsoft.com/office/drawing/2014/main" id="{B8F2F9E2-D1F8-4B54-BEF3-B5F86B8FA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844" y="4881041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 nodes</a:t>
            </a:r>
          </a:p>
        </p:txBody>
      </p:sp>
      <p:sp>
        <p:nvSpPr>
          <p:cNvPr id="21" name="Text Box 47">
            <a:extLst>
              <a:ext uri="{FF2B5EF4-FFF2-40B4-BE49-F238E27FC236}">
                <a16:creationId xmlns:a16="http://schemas.microsoft.com/office/drawing/2014/main" id="{5487FCE1-B66A-4C96-B0D9-7403A1AD0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844" y="5292203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23" name="Oval 49">
            <a:extLst>
              <a:ext uri="{FF2B5EF4-FFF2-40B4-BE49-F238E27FC236}">
                <a16:creationId xmlns:a16="http://schemas.microsoft.com/office/drawing/2014/main" id="{EF590B9D-AB03-4509-A912-C2017AED5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31" y="7187682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50">
            <a:extLst>
              <a:ext uri="{FF2B5EF4-FFF2-40B4-BE49-F238E27FC236}">
                <a16:creationId xmlns:a16="http://schemas.microsoft.com/office/drawing/2014/main" id="{6954F130-2D7D-4BF9-BC4F-4EA3BA28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644" y="611135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51">
            <a:extLst>
              <a:ext uri="{FF2B5EF4-FFF2-40B4-BE49-F238E27FC236}">
                <a16:creationId xmlns:a16="http://schemas.microsoft.com/office/drawing/2014/main" id="{BCE9C568-8046-47E3-A578-55DA068B0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217" y="6666982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utoShape 55">
            <a:extLst>
              <a:ext uri="{FF2B5EF4-FFF2-40B4-BE49-F238E27FC236}">
                <a16:creationId xmlns:a16="http://schemas.microsoft.com/office/drawing/2014/main" id="{93BBE85D-1B35-43D6-95F7-E6C5B1080FFF}"/>
              </a:ext>
            </a:extLst>
          </p:cNvPr>
          <p:cNvSpPr>
            <a:spLocks/>
          </p:cNvSpPr>
          <p:nvPr/>
        </p:nvSpPr>
        <p:spPr bwMode="auto">
          <a:xfrm>
            <a:off x="5820613" y="4516711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 Box 61">
            <a:extLst>
              <a:ext uri="{FF2B5EF4-FFF2-40B4-BE49-F238E27FC236}">
                <a16:creationId xmlns:a16="http://schemas.microsoft.com/office/drawing/2014/main" id="{57233F2A-3469-4BC7-BF50-09486ED08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2732" y="5893868"/>
            <a:ext cx="1460500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baseline="30000" dirty="0" err="1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28" name="Text Box 61">
            <a:extLst>
              <a:ext uri="{FF2B5EF4-FFF2-40B4-BE49-F238E27FC236}">
                <a16:creationId xmlns:a16="http://schemas.microsoft.com/office/drawing/2014/main" id="{B31F0153-80AF-47D1-81F1-2E1601AC6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675" y="5174718"/>
            <a:ext cx="434240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84025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Breadth-first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505C58-347C-405E-9AC1-2EE710414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9480"/>
            <a:ext cx="10080625" cy="3340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4BE13-ABBF-4826-BEF5-94D9E592879B}"/>
              </a:ext>
            </a:extLst>
          </p:cNvPr>
          <p:cNvSpPr txBox="1"/>
          <p:nvPr/>
        </p:nvSpPr>
        <p:spPr>
          <a:xfrm>
            <a:off x="143768" y="1559962"/>
            <a:ext cx="7272808" cy="20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Time and memory requirements for breadth-first search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with branching factor </a:t>
            </a:r>
            <a:r>
              <a:rPr lang="en-GB" sz="2000" i="1" dirty="0">
                <a:solidFill>
                  <a:schemeClr val="tx1"/>
                </a:solidFill>
              </a:rPr>
              <a:t>b</a:t>
            </a:r>
            <a:r>
              <a:rPr lang="en-GB" sz="2000" dirty="0">
                <a:solidFill>
                  <a:schemeClr val="tx1"/>
                </a:solidFill>
              </a:rPr>
              <a:t> = 10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Assuming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1 million nodes can be generated per second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 node requires 1000 bytes of storage</a:t>
            </a:r>
          </a:p>
        </p:txBody>
      </p:sp>
    </p:spTree>
    <p:extLst>
      <p:ext uri="{BB962C8B-B14F-4D97-AF65-F5344CB8AC3E}">
        <p14:creationId xmlns:p14="http://schemas.microsoft.com/office/powerpoint/2010/main" val="92550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AF1E871-B9F9-4AEE-B11C-07A09845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9887" y="1115541"/>
            <a:ext cx="7800850" cy="585216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-1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Depth-first Search (DFS)</a:t>
            </a:r>
          </a:p>
        </p:txBody>
      </p:sp>
    </p:spTree>
    <p:extLst>
      <p:ext uri="{BB962C8B-B14F-4D97-AF65-F5344CB8AC3E}">
        <p14:creationId xmlns:p14="http://schemas.microsoft.com/office/powerpoint/2010/main" val="2476473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15776" y="323453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Depth-first search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60" y="1364208"/>
            <a:ext cx="9912735" cy="2819500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always 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expands the deepest node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in current frontier of search tree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Search proceeds immediately to the deepest level of search tree, where nodes have no successors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As those nodes are 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expanded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, they are 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dropped from the frontier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, so then search “backs up” to 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next deepest node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that still has unexplored successors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The marker indicates the node that is expanded next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518137" y="4067869"/>
            <a:ext cx="8909623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6" y="4308700"/>
            <a:ext cx="7878621" cy="32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6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776" y="1364208"/>
            <a:ext cx="9513143" cy="2476009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Expand the deepest unexpanded node until you fail or find a solution node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Deepest = LIFO queue (of the frontier) sorted by the depth of nodes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Most recently generated node is the deepest unexpanded node because it is one deeper than its parent which, in turn, was the deepest unexpanded node when it was selected</a:t>
            </a:r>
          </a:p>
        </p:txBody>
      </p:sp>
      <p:sp>
        <p:nvSpPr>
          <p:cNvPr id="7" name="Right Arrow 2">
            <a:extLst>
              <a:ext uri="{FF2B5EF4-FFF2-40B4-BE49-F238E27FC236}">
                <a16:creationId xmlns:a16="http://schemas.microsoft.com/office/drawing/2014/main" id="{8CE601EA-BF7C-4BE4-9D12-4928EEF62EB6}"/>
              </a:ext>
            </a:extLst>
          </p:cNvPr>
          <p:cNvSpPr/>
          <p:nvPr/>
        </p:nvSpPr>
        <p:spPr bwMode="auto">
          <a:xfrm>
            <a:off x="518137" y="4067869"/>
            <a:ext cx="8909623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4BC98F99-6A30-4C74-B117-3435FE68B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6" y="4308700"/>
            <a:ext cx="7878621" cy="321555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51D08FA-64B9-45F9-9224-3BA0EE5E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323453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/>
              <a:t>Depth-first search 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6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03808" y="301625"/>
            <a:ext cx="9058275" cy="1249363"/>
          </a:xfrm>
        </p:spPr>
        <p:txBody>
          <a:bodyPr/>
          <a:lstStyle/>
          <a:p>
            <a:r>
              <a:rPr lang="en-US" altLang="en-US" dirty="0"/>
              <a:t>Problem-solving agent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6C4B12-AC1E-4C66-8199-A22189BF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" y="1616373"/>
            <a:ext cx="8029185" cy="4503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B6BEC-4A1E-45C7-BB8D-ED0616323F30}"/>
              </a:ext>
            </a:extLst>
          </p:cNvPr>
          <p:cNvSpPr txBox="1"/>
          <p:nvPr/>
        </p:nvSpPr>
        <p:spPr>
          <a:xfrm>
            <a:off x="2304008" y="6286991"/>
            <a:ext cx="7776617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</a:rPr>
              <a:t>A problem-solving agent: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FF"/>
                </a:solidFill>
              </a:rPr>
              <a:t>first formulates a goal and a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FF"/>
                </a:solidFill>
              </a:rPr>
              <a:t>searches for a sequence of actions that would solve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FF"/>
                </a:solidFill>
              </a:rPr>
              <a:t>executes actions one at a time</a:t>
            </a:r>
          </a:p>
        </p:txBody>
      </p:sp>
    </p:spTree>
    <p:extLst>
      <p:ext uri="{BB962C8B-B14F-4D97-AF65-F5344CB8AC3E}">
        <p14:creationId xmlns:p14="http://schemas.microsoft.com/office/powerpoint/2010/main" val="143311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BBBF1-C245-44E8-85EE-FEFCD00D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51" y="1304299"/>
            <a:ext cx="7445076" cy="6027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156E-F84A-4DB0-8BAC-0788B974920F}"/>
              </a:ext>
            </a:extLst>
          </p:cNvPr>
          <p:cNvSpPr txBox="1"/>
          <p:nvPr/>
        </p:nvSpPr>
        <p:spPr>
          <a:xfrm>
            <a:off x="35398" y="3211629"/>
            <a:ext cx="1908570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Explored nodes with no descendants in frontier are removed from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1E46F-9E6F-4392-AA71-82734EDC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323453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/>
              <a:t>Depth-first search 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73F04-5753-48FC-8F24-2B2EA4C8FE7E}"/>
              </a:ext>
            </a:extLst>
          </p:cNvPr>
          <p:cNvSpPr txBox="1"/>
          <p:nvPr/>
        </p:nvSpPr>
        <p:spPr>
          <a:xfrm>
            <a:off x="215776" y="1364208"/>
            <a:ext cx="9864849" cy="2132517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Complete = ?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tree-search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version is </a:t>
            </a:r>
            <a:r>
              <a:rPr lang="en-GB" alt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not complete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; e.g., algorithm will follow the Arad–Sibiu–Arad–Sibiu loop forever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graph-search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version, which avoids repeated states and redundant paths, </a:t>
            </a:r>
            <a:r>
              <a:rPr lang="en-GB" alt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is complete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in finite state spaces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919CFFBE-2A13-42D5-BCB9-6F0830EB175D}"/>
              </a:ext>
            </a:extLst>
          </p:cNvPr>
          <p:cNvSpPr/>
          <p:nvPr/>
        </p:nvSpPr>
        <p:spPr bwMode="auto">
          <a:xfrm>
            <a:off x="1692664" y="4859957"/>
            <a:ext cx="6516000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253D4B8C-A1EE-48BB-BEBB-40F3956AA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12" y="5080388"/>
            <a:ext cx="6048672" cy="2446563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3E9AA805-4AC3-4068-BFF1-DEDB22FA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323453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/>
              <a:t>Depth-first search 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93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73F04-5753-48FC-8F24-2B2EA4C8FE7E}"/>
              </a:ext>
            </a:extLst>
          </p:cNvPr>
          <p:cNvSpPr txBox="1"/>
          <p:nvPr/>
        </p:nvSpPr>
        <p:spPr>
          <a:xfrm>
            <a:off x="215776" y="1364208"/>
            <a:ext cx="9864849" cy="1789026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Complete = No (if tree-search) - Yes (if graph-search)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(Cost)Optimal = No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will explore the entire left subtree even if node C is a goal node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1A02AAC5-362A-4304-8EA2-337BF0EC33F0}"/>
              </a:ext>
            </a:extLst>
          </p:cNvPr>
          <p:cNvSpPr/>
          <p:nvPr/>
        </p:nvSpPr>
        <p:spPr bwMode="auto">
          <a:xfrm>
            <a:off x="1692664" y="4859957"/>
            <a:ext cx="6516000" cy="2160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A60F5B28-11F9-4C7B-8BBE-DE2B7B70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12" y="5080388"/>
            <a:ext cx="6048672" cy="2446563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886D0471-B178-4F51-9EE6-7EA154856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323453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/>
              <a:t>Depth-first search 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1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73F04-5753-48FC-8F24-2B2EA4C8FE7E}"/>
              </a:ext>
            </a:extLst>
          </p:cNvPr>
          <p:cNvSpPr txBox="1"/>
          <p:nvPr/>
        </p:nvSpPr>
        <p:spPr>
          <a:xfrm>
            <a:off x="215776" y="1364208"/>
            <a:ext cx="9864849" cy="3506483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Complete = No (if tree-search) - Yes (if graph-search)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(Cost)Optimal = No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Time = </a:t>
            </a:r>
            <a:r>
              <a:rPr lang="en-GB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 err="1">
                <a:solidFill>
                  <a:srgbClr val="FF0000"/>
                </a:solidFill>
                <a:latin typeface="Calibri" panose="020F0502020204030204" pitchFamily="34" charset="0"/>
              </a:rPr>
              <a:t>m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m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maximum depth of any node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bad if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m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is much larger than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If solutions are dense it may be much faster than breadth-first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45AAFAB-6423-4E96-BEE2-3E69ACCCA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323453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/>
              <a:t>Depth-first search 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Freeform 30">
            <a:extLst>
              <a:ext uri="{FF2B5EF4-FFF2-40B4-BE49-F238E27FC236}">
                <a16:creationId xmlns:a16="http://schemas.microsoft.com/office/drawing/2014/main" id="{FFDD52F9-1860-46D7-A956-E8E405FB5A40}"/>
              </a:ext>
            </a:extLst>
          </p:cNvPr>
          <p:cNvSpPr>
            <a:spLocks/>
          </p:cNvSpPr>
          <p:nvPr/>
        </p:nvSpPr>
        <p:spPr bwMode="auto">
          <a:xfrm>
            <a:off x="5468613" y="487313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2B6E82D2-60E4-4BAB-8A0D-1D6F65C4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749" y="480327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32">
            <a:extLst>
              <a:ext uri="{FF2B5EF4-FFF2-40B4-BE49-F238E27FC236}">
                <a16:creationId xmlns:a16="http://schemas.microsoft.com/office/drawing/2014/main" id="{38E526D7-6794-49DD-951F-57ACF6DE8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976" y="522873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33">
            <a:extLst>
              <a:ext uri="{FF2B5EF4-FFF2-40B4-BE49-F238E27FC236}">
                <a16:creationId xmlns:a16="http://schemas.microsoft.com/office/drawing/2014/main" id="{6849CF78-68E4-4DC8-9FF2-18CE3E41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225" y="521920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Box 34">
            <a:extLst>
              <a:ext uri="{FF2B5EF4-FFF2-40B4-BE49-F238E27FC236}">
                <a16:creationId xmlns:a16="http://schemas.microsoft.com/office/drawing/2014/main" id="{C83B19A0-BCF3-4E38-896B-39847ED09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152" y="5079504"/>
            <a:ext cx="274639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Freeform 35">
            <a:extLst>
              <a:ext uri="{FF2B5EF4-FFF2-40B4-BE49-F238E27FC236}">
                <a16:creationId xmlns:a16="http://schemas.microsoft.com/office/drawing/2014/main" id="{458A18F7-453B-42FC-A733-99D5A57511BF}"/>
              </a:ext>
            </a:extLst>
          </p:cNvPr>
          <p:cNvSpPr>
            <a:spLocks/>
          </p:cNvSpPr>
          <p:nvPr/>
        </p:nvSpPr>
        <p:spPr bwMode="auto">
          <a:xfrm>
            <a:off x="6703689" y="503346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 Box 36">
            <a:extLst>
              <a:ext uri="{FF2B5EF4-FFF2-40B4-BE49-F238E27FC236}">
                <a16:creationId xmlns:a16="http://schemas.microsoft.com/office/drawing/2014/main" id="{C872763F-4B8A-4991-AFCC-BE8409A44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323" y="4831855"/>
            <a:ext cx="298451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Text Box 37">
            <a:extLst>
              <a:ext uri="{FF2B5EF4-FFF2-40B4-BE49-F238E27FC236}">
                <a16:creationId xmlns:a16="http://schemas.microsoft.com/office/drawing/2014/main" id="{146E066E-CF33-49AC-A556-EC621FE63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487" y="4684216"/>
            <a:ext cx="1119187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1 node</a:t>
            </a:r>
          </a:p>
        </p:txBody>
      </p:sp>
      <p:sp>
        <p:nvSpPr>
          <p:cNvPr id="17" name="Text Box 38">
            <a:extLst>
              <a:ext uri="{FF2B5EF4-FFF2-40B4-BE49-F238E27FC236}">
                <a16:creationId xmlns:a16="http://schemas.microsoft.com/office/drawing/2014/main" id="{8D110869-16A2-4E00-8C3A-0E2F439A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076" y="5038227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 nodes</a:t>
            </a:r>
          </a:p>
        </p:txBody>
      </p:sp>
      <p:sp>
        <p:nvSpPr>
          <p:cNvPr id="18" name="Text Box 39">
            <a:extLst>
              <a:ext uri="{FF2B5EF4-FFF2-40B4-BE49-F238E27FC236}">
                <a16:creationId xmlns:a16="http://schemas.microsoft.com/office/drawing/2014/main" id="{2CD61EAB-99D0-4F2F-A76E-F5A1E51A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076" y="5449390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19" name="Text Box 40">
            <a:extLst>
              <a:ext uri="{FF2B5EF4-FFF2-40B4-BE49-F238E27FC236}">
                <a16:creationId xmlns:a16="http://schemas.microsoft.com/office/drawing/2014/main" id="{C42B139C-5E6C-41A2-A58A-A20051727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364" y="7074992"/>
            <a:ext cx="1460500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baseline="30000" dirty="0" err="1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20" name="Oval 41">
            <a:extLst>
              <a:ext uri="{FF2B5EF4-FFF2-40B4-BE49-F238E27FC236}">
                <a16:creationId xmlns:a16="http://schemas.microsoft.com/office/drawing/2014/main" id="{6F1F6FAA-1935-4E92-AAA2-62696C000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75" y="734486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42">
            <a:extLst>
              <a:ext uri="{FF2B5EF4-FFF2-40B4-BE49-F238E27FC236}">
                <a16:creationId xmlns:a16="http://schemas.microsoft.com/office/drawing/2014/main" id="{A61A5790-A92E-44A7-AE14-E11321930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876" y="626854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utoShape 45">
            <a:extLst>
              <a:ext uri="{FF2B5EF4-FFF2-40B4-BE49-F238E27FC236}">
                <a16:creationId xmlns:a16="http://schemas.microsoft.com/office/drawing/2014/main" id="{54D72448-DA89-428F-89D9-1D4213596CEE}"/>
              </a:ext>
            </a:extLst>
          </p:cNvPr>
          <p:cNvSpPr>
            <a:spLocks/>
          </p:cNvSpPr>
          <p:nvPr/>
        </p:nvSpPr>
        <p:spPr bwMode="auto">
          <a:xfrm>
            <a:off x="5036813" y="462389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 Box 46">
            <a:extLst>
              <a:ext uri="{FF2B5EF4-FFF2-40B4-BE49-F238E27FC236}">
                <a16:creationId xmlns:a16="http://schemas.microsoft.com/office/drawing/2014/main" id="{B2989A04-D891-429A-955C-0170D3809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918" y="5835155"/>
            <a:ext cx="4936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8EEFB5-867C-4801-8BE0-C6116B09C5DC}"/>
              </a:ext>
            </a:extLst>
          </p:cNvPr>
          <p:cNvSpPr/>
          <p:nvPr/>
        </p:nvSpPr>
        <p:spPr>
          <a:xfrm>
            <a:off x="204987" y="6513868"/>
            <a:ext cx="50387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hangingPunct="1">
              <a:lnSpc>
                <a:spcPct val="100000"/>
              </a:lnSpc>
              <a:spcBef>
                <a:spcPct val="20000"/>
              </a:spcBef>
              <a:buClr>
                <a:srgbClr val="333399"/>
              </a:buClr>
              <a:buSzTx/>
            </a:pPr>
            <a:r>
              <a:rPr lang="en-US" sz="2400" kern="0" dirty="0">
                <a:solidFill>
                  <a:srgbClr val="7030A0"/>
                </a:solidFill>
                <a:latin typeface="Calibri" pitchFamily="34" charset="0"/>
                <a:ea typeface="+mn-ea"/>
              </a:rPr>
              <a:t>Number of nodes in entire tree:</a:t>
            </a:r>
          </a:p>
          <a:p>
            <a:pPr marL="457140" lvl="1" indent="0" defTabSz="914400" hangingPunct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1 + b + b</a:t>
            </a:r>
            <a:r>
              <a:rPr lang="en-US" sz="2000" kern="0" baseline="30000" dirty="0">
                <a:solidFill>
                  <a:srgbClr val="7030A0"/>
                </a:solidFill>
                <a:latin typeface="Calibri" pitchFamily="34" charset="0"/>
              </a:rPr>
              <a:t>2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 + …. </a:t>
            </a:r>
            <a:r>
              <a:rPr lang="en-US" sz="2000" kern="0" dirty="0" err="1">
                <a:solidFill>
                  <a:srgbClr val="7030A0"/>
                </a:solidFill>
                <a:latin typeface="Calibri" pitchFamily="34" charset="0"/>
              </a:rPr>
              <a:t>b</a:t>
            </a:r>
            <a:r>
              <a:rPr lang="en-US" sz="2000" kern="0" baseline="30000" dirty="0" err="1">
                <a:solidFill>
                  <a:srgbClr val="7030A0"/>
                </a:solidFill>
                <a:latin typeface="Calibri" pitchFamily="34" charset="0"/>
              </a:rPr>
              <a:t>m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 = O(</a:t>
            </a:r>
            <a:r>
              <a:rPr lang="en-US" sz="2000" kern="0" dirty="0" err="1">
                <a:solidFill>
                  <a:srgbClr val="7030A0"/>
                </a:solidFill>
                <a:latin typeface="Calibri" pitchFamily="34" charset="0"/>
              </a:rPr>
              <a:t>b</a:t>
            </a:r>
            <a:r>
              <a:rPr lang="en-US" sz="2000" kern="0" baseline="30000" dirty="0" err="1">
                <a:solidFill>
                  <a:srgbClr val="7030A0"/>
                </a:solidFill>
                <a:latin typeface="Calibri" pitchFamily="34" charset="0"/>
              </a:rPr>
              <a:t>m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A819E3-B9B9-4F34-8CA0-B98AEE42E8D7}"/>
              </a:ext>
            </a:extLst>
          </p:cNvPr>
          <p:cNvCxnSpPr>
            <a:cxnSpLocks/>
          </p:cNvCxnSpPr>
          <p:nvPr/>
        </p:nvCxnSpPr>
        <p:spPr bwMode="auto">
          <a:xfrm flipH="1">
            <a:off x="6871169" y="4982666"/>
            <a:ext cx="41274" cy="236219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4D5C0C-8BD5-4CF6-8698-53A8C0B743A5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>
            <a:off x="5904409" y="4982666"/>
            <a:ext cx="1008034" cy="24422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46DBD7-D8F9-4F05-89B7-A440071828A3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>
            <a:off x="6264449" y="4982666"/>
            <a:ext cx="647994" cy="24422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1406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73F04-5753-48FC-8F24-2B2EA4C8FE7E}"/>
              </a:ext>
            </a:extLst>
          </p:cNvPr>
          <p:cNvSpPr txBox="1"/>
          <p:nvPr/>
        </p:nvSpPr>
        <p:spPr>
          <a:xfrm>
            <a:off x="215776" y="1364208"/>
            <a:ext cx="9864849" cy="3506483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Complete = No (if tree-search) - Yes (if graph-search)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(Cost)Optimal = No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Time =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i="1" baseline="30000" dirty="0" err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Space = </a:t>
            </a:r>
            <a:r>
              <a:rPr lang="en-GB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O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bm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When a node has been expanded, it can be removed from memory once all its descendants are explored</a:t>
            </a:r>
            <a:endParaRPr lang="en-GB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C4E22FF-2D6E-4571-BF37-310CA3FCB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6" y="323453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/>
              <a:t>Depth-first search 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Freeform 30">
            <a:extLst>
              <a:ext uri="{FF2B5EF4-FFF2-40B4-BE49-F238E27FC236}">
                <a16:creationId xmlns:a16="http://schemas.microsoft.com/office/drawing/2014/main" id="{EB7DE2D1-95BA-4076-990F-C16761E8A26C}"/>
              </a:ext>
            </a:extLst>
          </p:cNvPr>
          <p:cNvSpPr>
            <a:spLocks/>
          </p:cNvSpPr>
          <p:nvPr/>
        </p:nvSpPr>
        <p:spPr bwMode="auto">
          <a:xfrm>
            <a:off x="5468613" y="487313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057648FC-BC29-4581-B59B-0C52AE05A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749" y="480327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32">
            <a:extLst>
              <a:ext uri="{FF2B5EF4-FFF2-40B4-BE49-F238E27FC236}">
                <a16:creationId xmlns:a16="http://schemas.microsoft.com/office/drawing/2014/main" id="{DAE6C577-044C-4CB5-A74E-B54C2BF8E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976" y="522873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33">
            <a:extLst>
              <a:ext uri="{FF2B5EF4-FFF2-40B4-BE49-F238E27FC236}">
                <a16:creationId xmlns:a16="http://schemas.microsoft.com/office/drawing/2014/main" id="{D63A1D9B-9DF9-4384-8DA5-9D3CAB3C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225" y="521920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Box 34">
            <a:extLst>
              <a:ext uri="{FF2B5EF4-FFF2-40B4-BE49-F238E27FC236}">
                <a16:creationId xmlns:a16="http://schemas.microsoft.com/office/drawing/2014/main" id="{A4A10DD7-D2CD-4D26-BFA4-30236CD6A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152" y="5079504"/>
            <a:ext cx="274639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Freeform 35">
            <a:extLst>
              <a:ext uri="{FF2B5EF4-FFF2-40B4-BE49-F238E27FC236}">
                <a16:creationId xmlns:a16="http://schemas.microsoft.com/office/drawing/2014/main" id="{752ECB3C-816D-43E7-BA91-616D3A8F5D27}"/>
              </a:ext>
            </a:extLst>
          </p:cNvPr>
          <p:cNvSpPr>
            <a:spLocks/>
          </p:cNvSpPr>
          <p:nvPr/>
        </p:nvSpPr>
        <p:spPr bwMode="auto">
          <a:xfrm>
            <a:off x="6703689" y="503346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 Box 36">
            <a:extLst>
              <a:ext uri="{FF2B5EF4-FFF2-40B4-BE49-F238E27FC236}">
                <a16:creationId xmlns:a16="http://schemas.microsoft.com/office/drawing/2014/main" id="{FA8E8C31-EF06-48E2-B81E-7485EB5DD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323" y="4831855"/>
            <a:ext cx="298451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Text Box 37">
            <a:extLst>
              <a:ext uri="{FF2B5EF4-FFF2-40B4-BE49-F238E27FC236}">
                <a16:creationId xmlns:a16="http://schemas.microsoft.com/office/drawing/2014/main" id="{DD7366E1-7B45-4F32-B2EC-A1595F6AE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487" y="4684216"/>
            <a:ext cx="1119187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1 node</a:t>
            </a:r>
          </a:p>
        </p:txBody>
      </p:sp>
      <p:sp>
        <p:nvSpPr>
          <p:cNvPr id="17" name="Text Box 38">
            <a:extLst>
              <a:ext uri="{FF2B5EF4-FFF2-40B4-BE49-F238E27FC236}">
                <a16:creationId xmlns:a16="http://schemas.microsoft.com/office/drawing/2014/main" id="{D671F92C-18C5-4EDD-AFA8-4342FD22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076" y="5038227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 nodes</a:t>
            </a:r>
          </a:p>
        </p:txBody>
      </p:sp>
      <p:sp>
        <p:nvSpPr>
          <p:cNvPr id="18" name="Text Box 39">
            <a:extLst>
              <a:ext uri="{FF2B5EF4-FFF2-40B4-BE49-F238E27FC236}">
                <a16:creationId xmlns:a16="http://schemas.microsoft.com/office/drawing/2014/main" id="{D054D591-EC1E-4D13-99E2-5015A7D35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076" y="5449390"/>
            <a:ext cx="1119188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19" name="Text Box 40">
            <a:extLst>
              <a:ext uri="{FF2B5EF4-FFF2-40B4-BE49-F238E27FC236}">
                <a16:creationId xmlns:a16="http://schemas.microsoft.com/office/drawing/2014/main" id="{760D45D0-8692-4EB0-BBCE-AAA422553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364" y="7074992"/>
            <a:ext cx="1460500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baseline="30000" dirty="0" err="1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 nodes</a:t>
            </a:r>
          </a:p>
        </p:txBody>
      </p:sp>
      <p:sp>
        <p:nvSpPr>
          <p:cNvPr id="20" name="Oval 41">
            <a:extLst>
              <a:ext uri="{FF2B5EF4-FFF2-40B4-BE49-F238E27FC236}">
                <a16:creationId xmlns:a16="http://schemas.microsoft.com/office/drawing/2014/main" id="{E1B1EC83-3C3B-4FC9-A98C-EDBF140C8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75" y="734486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utoShape 45">
            <a:extLst>
              <a:ext uri="{FF2B5EF4-FFF2-40B4-BE49-F238E27FC236}">
                <a16:creationId xmlns:a16="http://schemas.microsoft.com/office/drawing/2014/main" id="{EF41FDDE-2F5D-4910-B245-7D8F2D11BB6A}"/>
              </a:ext>
            </a:extLst>
          </p:cNvPr>
          <p:cNvSpPr>
            <a:spLocks/>
          </p:cNvSpPr>
          <p:nvPr/>
        </p:nvSpPr>
        <p:spPr bwMode="auto">
          <a:xfrm>
            <a:off x="5036813" y="462389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 Box 46">
            <a:extLst>
              <a:ext uri="{FF2B5EF4-FFF2-40B4-BE49-F238E27FC236}">
                <a16:creationId xmlns:a16="http://schemas.microsoft.com/office/drawing/2014/main" id="{93746C7A-1A29-4384-8272-A142AD972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918" y="5835155"/>
            <a:ext cx="4936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2B6F1-9B7F-4547-8DE9-C56BD66BEA92}"/>
              </a:ext>
            </a:extLst>
          </p:cNvPr>
          <p:cNvSpPr/>
          <p:nvPr/>
        </p:nvSpPr>
        <p:spPr>
          <a:xfrm>
            <a:off x="204987" y="6513868"/>
            <a:ext cx="50387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hangingPunct="1">
              <a:lnSpc>
                <a:spcPct val="100000"/>
              </a:lnSpc>
              <a:spcBef>
                <a:spcPct val="20000"/>
              </a:spcBef>
              <a:buClr>
                <a:srgbClr val="333399"/>
              </a:buClr>
              <a:buSzTx/>
            </a:pPr>
            <a:r>
              <a:rPr lang="en-US" sz="2400" kern="0" dirty="0">
                <a:solidFill>
                  <a:srgbClr val="7030A0"/>
                </a:solidFill>
                <a:latin typeface="Calibri" pitchFamily="34" charset="0"/>
                <a:ea typeface="+mn-ea"/>
              </a:rPr>
              <a:t>Number of nodes in entire tree:</a:t>
            </a:r>
          </a:p>
          <a:p>
            <a:pPr marL="457140" lvl="1" indent="0" defTabSz="914400" hangingPunct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1 + b + b</a:t>
            </a:r>
            <a:r>
              <a:rPr lang="en-US" sz="2000" kern="0" baseline="30000" dirty="0">
                <a:solidFill>
                  <a:srgbClr val="7030A0"/>
                </a:solidFill>
                <a:latin typeface="Calibri" pitchFamily="34" charset="0"/>
              </a:rPr>
              <a:t>2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 + …. </a:t>
            </a:r>
            <a:r>
              <a:rPr lang="en-US" sz="2000" kern="0" dirty="0" err="1">
                <a:solidFill>
                  <a:srgbClr val="7030A0"/>
                </a:solidFill>
                <a:latin typeface="Calibri" pitchFamily="34" charset="0"/>
              </a:rPr>
              <a:t>b</a:t>
            </a:r>
            <a:r>
              <a:rPr lang="en-US" sz="2000" kern="0" baseline="30000" dirty="0" err="1">
                <a:solidFill>
                  <a:srgbClr val="7030A0"/>
                </a:solidFill>
                <a:latin typeface="Calibri" pitchFamily="34" charset="0"/>
              </a:rPr>
              <a:t>m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 = O(</a:t>
            </a:r>
            <a:r>
              <a:rPr lang="en-US" sz="2000" kern="0" dirty="0" err="1">
                <a:solidFill>
                  <a:srgbClr val="7030A0"/>
                </a:solidFill>
                <a:latin typeface="Calibri" pitchFamily="34" charset="0"/>
              </a:rPr>
              <a:t>b</a:t>
            </a:r>
            <a:r>
              <a:rPr lang="en-US" sz="2000" kern="0" baseline="30000" dirty="0" err="1">
                <a:solidFill>
                  <a:srgbClr val="7030A0"/>
                </a:solidFill>
                <a:latin typeface="Calibri" pitchFamily="34" charset="0"/>
              </a:rPr>
              <a:t>m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D01728-C3A1-4767-AC3C-ABC6C5E11BFC}"/>
              </a:ext>
            </a:extLst>
          </p:cNvPr>
          <p:cNvCxnSpPr>
            <a:cxnSpLocks/>
            <a:stCxn id="9" idx="4"/>
            <a:endCxn id="20" idx="0"/>
          </p:cNvCxnSpPr>
          <p:nvPr/>
        </p:nvCxnSpPr>
        <p:spPr bwMode="auto">
          <a:xfrm flipH="1">
            <a:off x="6871169" y="4982666"/>
            <a:ext cx="41274" cy="236219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A05EF7-97B6-4672-8630-5F03ABFEDC74}"/>
              </a:ext>
            </a:extLst>
          </p:cNvPr>
          <p:cNvGrpSpPr/>
          <p:nvPr/>
        </p:nvGrpSpPr>
        <p:grpSpPr>
          <a:xfrm>
            <a:off x="6691782" y="6871015"/>
            <a:ext cx="1012826" cy="293198"/>
            <a:chOff x="6691782" y="6781794"/>
            <a:chExt cx="1012826" cy="29319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9C0E5B9-EB98-452D-A884-E248BEB48939}"/>
                </a:ext>
              </a:extLst>
            </p:cNvPr>
            <p:cNvCxnSpPr/>
            <p:nvPr/>
          </p:nvCxnSpPr>
          <p:spPr bwMode="auto">
            <a:xfrm flipH="1">
              <a:off x="6691782" y="6929366"/>
              <a:ext cx="179386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519417-341F-4BF5-8CF8-DDFF682D481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8709" y="6929366"/>
              <a:ext cx="130173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3DFDD9-3B17-44B4-825E-9ED145FE04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7048" y="6929366"/>
              <a:ext cx="78177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A699A6-3C8B-410D-97CB-20CAA8DE988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74730" y="6929366"/>
              <a:ext cx="102501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C280E239-18EA-408A-BD74-A0493C33A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8709" y="6781794"/>
              <a:ext cx="825899" cy="292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b nodes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F2A6AD-21DC-4167-B6C3-C83801ACA470}"/>
              </a:ext>
            </a:extLst>
          </p:cNvPr>
          <p:cNvGrpSpPr/>
          <p:nvPr/>
        </p:nvGrpSpPr>
        <p:grpSpPr>
          <a:xfrm>
            <a:off x="6699873" y="6359267"/>
            <a:ext cx="1012826" cy="293198"/>
            <a:chOff x="6691782" y="6781794"/>
            <a:chExt cx="1012826" cy="29319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22773A-9339-450C-8652-9634C4619895}"/>
                </a:ext>
              </a:extLst>
            </p:cNvPr>
            <p:cNvCxnSpPr/>
            <p:nvPr/>
          </p:nvCxnSpPr>
          <p:spPr bwMode="auto">
            <a:xfrm flipH="1">
              <a:off x="6691782" y="6929366"/>
              <a:ext cx="179386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DF65EA-E67C-4381-AAA6-1D71CF31AE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8709" y="6929366"/>
              <a:ext cx="130173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908A67-0F90-4D29-9B15-0F8FF07215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7048" y="6929366"/>
              <a:ext cx="78177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0B4D6C-6453-429D-AC09-E8E3A270E35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74730" y="6929366"/>
              <a:ext cx="102501" cy="1456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53E77BD7-EBC6-470A-92D9-059286FB9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8709" y="6781794"/>
              <a:ext cx="825899" cy="292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b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283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Depth-limited search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6" y="1364208"/>
            <a:ext cx="9513143" cy="5910924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failure of depth-first search in infinite state spaces can be alleviated by supplying depth-first search with a predetermined depth limit 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nodes at depth L are treated as if they have no successors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depth limit solves the infinite-path problem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it may lead to incompleteness if we choose L &lt;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; e.g., shallowest goal (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=4) is beyond the depth limit (L=2)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non-optimal if we choose L &gt;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time complexity O(</a:t>
            </a:r>
            <a:r>
              <a:rPr lang="en-GB" altLang="en-US" sz="2400" i="1" dirty="0" err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baseline="30000" dirty="0" err="1">
                <a:solidFill>
                  <a:schemeClr val="tx1"/>
                </a:solidFill>
                <a:latin typeface="Calibri" panose="020F0502020204030204" pitchFamily="34" charset="0"/>
              </a:rPr>
              <a:t>L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space complexity O(</a:t>
            </a:r>
            <a:r>
              <a:rPr lang="en-GB" altLang="en-US" sz="2400" i="1" dirty="0" err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n-GB" altLang="en-U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L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Depth-first search: as a special case of depth-limited search with L = ∞.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5B9B4-AF9D-4E6B-8126-F6C7BADB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16" y="3954413"/>
            <a:ext cx="3609059" cy="22410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35A097-23BE-DD41-BDD2-0D60C232F38B}"/>
              </a:ext>
            </a:extLst>
          </p:cNvPr>
          <p:cNvSpPr/>
          <p:nvPr/>
        </p:nvSpPr>
        <p:spPr bwMode="auto">
          <a:xfrm>
            <a:off x="6984528" y="5652045"/>
            <a:ext cx="504056" cy="5977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Depth-limited search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77" y="1364208"/>
            <a:ext cx="9217024" cy="5910924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Sometimes, depth limits can be based on knowledge of problem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e.g., on map of Romania there are 20 cities → we know that if there 	is a solution, it must be of length 19 at the longest → so L = 19 is a 	possible choice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For many problems, however, we will not know a good depth limit until we have solved the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B1504-71C8-4FD8-9163-10C22FED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72" y="2890861"/>
            <a:ext cx="5436480" cy="33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4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5952" y="98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Iterative deepening search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D8AB6FF6-5CA8-4ADA-8971-C43CC93236A9}"/>
              </a:ext>
            </a:extLst>
          </p:cNvPr>
          <p:cNvSpPr>
            <a:spLocks/>
          </p:cNvSpPr>
          <p:nvPr/>
        </p:nvSpPr>
        <p:spPr bwMode="auto">
          <a:xfrm>
            <a:off x="8057821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6DBC9AC2-BE66-4D31-B274-B84B1F1A54C0}"/>
              </a:ext>
            </a:extLst>
          </p:cNvPr>
          <p:cNvSpPr>
            <a:spLocks/>
          </p:cNvSpPr>
          <p:nvPr/>
        </p:nvSpPr>
        <p:spPr bwMode="auto">
          <a:xfrm>
            <a:off x="7673646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8971479F-DECB-4ADF-830C-1CE8E305C193}"/>
              </a:ext>
            </a:extLst>
          </p:cNvPr>
          <p:cNvSpPr>
            <a:spLocks/>
          </p:cNvSpPr>
          <p:nvPr/>
        </p:nvSpPr>
        <p:spPr bwMode="auto">
          <a:xfrm>
            <a:off x="7878440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55">
            <a:extLst>
              <a:ext uri="{FF2B5EF4-FFF2-40B4-BE49-F238E27FC236}">
                <a16:creationId xmlns:a16="http://schemas.microsoft.com/office/drawing/2014/main" id="{B971C36F-5788-4305-B70A-7F9AAFC4CE21}"/>
              </a:ext>
            </a:extLst>
          </p:cNvPr>
          <p:cNvSpPr>
            <a:spLocks/>
          </p:cNvSpPr>
          <p:nvPr/>
        </p:nvSpPr>
        <p:spPr bwMode="auto">
          <a:xfrm>
            <a:off x="7081513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id="{657DB087-8704-4BBC-8A21-F3AE5CD73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649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57">
            <a:extLst>
              <a:ext uri="{FF2B5EF4-FFF2-40B4-BE49-F238E27FC236}">
                <a16:creationId xmlns:a16="http://schemas.microsoft.com/office/drawing/2014/main" id="{DDFB8BD8-6878-4740-A9C8-70C3C1078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3873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58">
            <a:extLst>
              <a:ext uri="{FF2B5EF4-FFF2-40B4-BE49-F238E27FC236}">
                <a16:creationId xmlns:a16="http://schemas.microsoft.com/office/drawing/2014/main" id="{86FA6947-0241-402E-BB32-DFFDACD0A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21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Box 59">
            <a:extLst>
              <a:ext uri="{FF2B5EF4-FFF2-40B4-BE49-F238E27FC236}">
                <a16:creationId xmlns:a16="http://schemas.microsoft.com/office/drawing/2014/main" id="{7306A054-7434-4E68-9904-EFF9B30F0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051" y="2300291"/>
            <a:ext cx="274639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Freeform 60">
            <a:extLst>
              <a:ext uri="{FF2B5EF4-FFF2-40B4-BE49-F238E27FC236}">
                <a16:creationId xmlns:a16="http://schemas.microsoft.com/office/drawing/2014/main" id="{D9CA8034-8058-4F7D-9781-7BD215F8AFB4}"/>
              </a:ext>
            </a:extLst>
          </p:cNvPr>
          <p:cNvSpPr>
            <a:spLocks/>
          </p:cNvSpPr>
          <p:nvPr/>
        </p:nvSpPr>
        <p:spPr bwMode="auto">
          <a:xfrm>
            <a:off x="8316585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61">
            <a:extLst>
              <a:ext uri="{FF2B5EF4-FFF2-40B4-BE49-F238E27FC236}">
                <a16:creationId xmlns:a16="http://schemas.microsoft.com/office/drawing/2014/main" id="{C9189EFD-6F9F-4293-891D-674A572C8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8223" y="2052639"/>
            <a:ext cx="298451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Oval 62">
            <a:extLst>
              <a:ext uri="{FF2B5EF4-FFF2-40B4-BE49-F238E27FC236}">
                <a16:creationId xmlns:a16="http://schemas.microsoft.com/office/drawing/2014/main" id="{8FFCEE4C-3894-4B6E-941A-64376ACC6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7773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 64">
            <a:extLst>
              <a:ext uri="{FF2B5EF4-FFF2-40B4-BE49-F238E27FC236}">
                <a16:creationId xmlns:a16="http://schemas.microsoft.com/office/drawing/2014/main" id="{ACE14C4F-C7D5-4139-A0EC-559787967569}"/>
              </a:ext>
            </a:extLst>
          </p:cNvPr>
          <p:cNvSpPr>
            <a:spLocks/>
          </p:cNvSpPr>
          <p:nvPr/>
        </p:nvSpPr>
        <p:spPr bwMode="auto">
          <a:xfrm>
            <a:off x="8280076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9">
            <a:extLst>
              <a:ext uri="{FF2B5EF4-FFF2-40B4-BE49-F238E27FC236}">
                <a16:creationId xmlns:a16="http://schemas.microsoft.com/office/drawing/2014/main" id="{129CAD0A-C58C-4123-9879-FD2CFA34BACA}"/>
              </a:ext>
            </a:extLst>
          </p:cNvPr>
          <p:cNvSpPr txBox="1">
            <a:spLocks/>
          </p:cNvSpPr>
          <p:nvPr/>
        </p:nvSpPr>
        <p:spPr bwMode="auto">
          <a:xfrm>
            <a:off x="75728" y="1397003"/>
            <a:ext cx="6908800" cy="4729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>
                <a:solidFill>
                  <a:srgbClr val="7030A0"/>
                </a:solidFill>
              </a:rPr>
              <a:t>Idea: get DFS’s space advantage with BFS’s time / shallow-solution advantages</a:t>
            </a:r>
          </a:p>
          <a:p>
            <a:pPr lvl="1"/>
            <a:r>
              <a:rPr lang="en-US" sz="2400" kern="0" dirty="0">
                <a:solidFill>
                  <a:schemeClr val="tx1"/>
                </a:solidFill>
              </a:rPr>
              <a:t>Run a DFS with depth limit 1.  If no solution…</a:t>
            </a:r>
          </a:p>
          <a:p>
            <a:pPr lvl="1"/>
            <a:r>
              <a:rPr lang="en-US" sz="2400" kern="0" dirty="0">
                <a:solidFill>
                  <a:schemeClr val="tx1"/>
                </a:solidFill>
              </a:rPr>
              <a:t>Run a DFS with depth limit 2.  If no solution…</a:t>
            </a:r>
          </a:p>
          <a:p>
            <a:pPr lvl="1"/>
            <a:r>
              <a:rPr lang="en-US" sz="2400" kern="0" dirty="0">
                <a:solidFill>
                  <a:schemeClr val="tx1"/>
                </a:solidFill>
              </a:rPr>
              <a:t>Run a DFS with depth limit 3.  …..</a:t>
            </a:r>
          </a:p>
          <a:p>
            <a:pPr lvl="1"/>
            <a:endParaRPr lang="en-US" sz="2400" kern="0" dirty="0">
              <a:solidFill>
                <a:schemeClr val="tx1"/>
              </a:solidFill>
            </a:endParaRPr>
          </a:p>
          <a:p>
            <a:r>
              <a:rPr lang="en-US" sz="2400" kern="0" dirty="0">
                <a:solidFill>
                  <a:srgbClr val="7030A0"/>
                </a:solidFill>
              </a:rPr>
              <a:t>Isn’t that wastefully redundant?</a:t>
            </a:r>
          </a:p>
          <a:p>
            <a:pPr lvl="1"/>
            <a:r>
              <a:rPr lang="en-US" sz="2400" kern="0" dirty="0">
                <a:solidFill>
                  <a:schemeClr val="tx1"/>
                </a:solidFill>
              </a:rPr>
              <a:t>Generally most work happens in the lowest level searched, so not so bad!</a:t>
            </a: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5952" y="98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Iterative deepening search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308" y="586669"/>
            <a:ext cx="9653532" cy="1102043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 general strategy that finds the best depth limit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gradually increasing the limit: first 0, then 1, then 2, and so on, until a goal is found (when depth limit reaches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, depth of shallowest goal node)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472D28-3886-2845-9514-EB22F535B6F4}"/>
              </a:ext>
            </a:extLst>
          </p:cNvPr>
          <p:cNvGrpSpPr/>
          <p:nvPr/>
        </p:nvGrpSpPr>
        <p:grpSpPr>
          <a:xfrm>
            <a:off x="287784" y="1826571"/>
            <a:ext cx="9617117" cy="5725414"/>
            <a:chOff x="287784" y="1826571"/>
            <a:chExt cx="9617117" cy="57254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DD8FAD-7CA7-4D84-8FE1-AB4D328D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3420" y="1826571"/>
              <a:ext cx="5981481" cy="57254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75D081-2FC5-4743-B697-084F727925A3}"/>
                </a:ext>
              </a:extLst>
            </p:cNvPr>
            <p:cNvSpPr txBox="1"/>
            <p:nvPr/>
          </p:nvSpPr>
          <p:spPr>
            <a:xfrm>
              <a:off x="287784" y="5147989"/>
              <a:ext cx="2520280" cy="138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Iterative deepening search on a binary search tree, where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solution is found on 4th iteration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952" y="827509"/>
            <a:ext cx="9768719" cy="1789026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Iterative deepening combines the benefits of DFS (space) and BFS (time)</a:t>
            </a:r>
          </a:p>
          <a:p>
            <a:pPr marL="1085850" lvl="1" indent="-3429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Like DFS, its memory requirements are modest: 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O(</a:t>
            </a:r>
            <a:r>
              <a:rPr lang="en-GB" altLang="en-US" sz="2400" i="1" dirty="0" err="1">
                <a:solidFill>
                  <a:srgbClr val="0000FF"/>
                </a:solidFill>
                <a:latin typeface="Calibri" panose="020F0502020204030204" pitchFamily="34" charset="0"/>
              </a:rPr>
              <a:t>bd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)</a:t>
            </a:r>
          </a:p>
          <a:p>
            <a:pPr marL="1085850" lvl="1" indent="-3429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Like BFS, it is 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complete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when the branching factor is finite and 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optimal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when the path cost is a non-decreasing function of depth of the node (everything on the frontier is at higher cost)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2E04A02-0030-4A4C-AE32-B0494FEDD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52" y="98317"/>
            <a:ext cx="9768719" cy="612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128834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GB" sz="2800" kern="0" dirty="0"/>
              <a:t>Iterative deepening search</a:t>
            </a:r>
            <a:endParaRPr lang="en-US" sz="1600" kern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8DB8D-822C-4EBC-93E0-1844BC50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75" y="4067869"/>
            <a:ext cx="6043075" cy="27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16" y="1331565"/>
            <a:ext cx="7560593" cy="459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6209696"/>
            <a:ext cx="10080624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The </a:t>
            </a:r>
            <a:r>
              <a:rPr lang="en-GB" sz="2000" dirty="0">
                <a:solidFill>
                  <a:srgbClr val="0000FF"/>
                </a:solidFill>
              </a:rPr>
              <a:t>initial state</a:t>
            </a:r>
            <a:r>
              <a:rPr lang="en-GB" sz="2000" dirty="0">
                <a:solidFill>
                  <a:schemeClr val="tx1"/>
                </a:solidFill>
              </a:rPr>
              <a:t> that the agent starts in.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e.g., initial state for our agent in Romania might be described as </a:t>
            </a:r>
            <a:r>
              <a:rPr lang="en-GB" sz="2000" i="1" dirty="0">
                <a:solidFill>
                  <a:srgbClr val="0000FF"/>
                </a:solidFill>
              </a:rPr>
              <a:t>In(Arad)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Uniform-Cost Search (UCS)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0DCCFC-376D-4E54-8E9E-AEB0D899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8872" y="1331565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58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5952" y="251445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Uniform-Cost search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530" y="840555"/>
            <a:ext cx="9513143" cy="6597907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When all step costs are equal, breadth-first search is optimal because it always expands shallowest unexpanded node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Uniform-cost search is optimal with any step-cost function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Instead of expanding shallowest node, it expands least-cost unexpanded node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storing frontier as a priority queue ordered by path cost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goal test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is applied to a node when it is </a:t>
            </a:r>
            <a:r>
              <a:rPr lang="en-GB" altLang="en-US" sz="2400" i="1" dirty="0">
                <a:solidFill>
                  <a:srgbClr val="00B050"/>
                </a:solidFill>
                <a:latin typeface="Calibri" panose="020F0502020204030204" pitchFamily="34" charset="0"/>
              </a:rPr>
              <a:t>selected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 for </a:t>
            </a:r>
            <a:r>
              <a:rPr lang="en-GB" altLang="en-US" sz="2400" i="1" dirty="0">
                <a:solidFill>
                  <a:srgbClr val="00B050"/>
                </a:solidFill>
                <a:latin typeface="Calibri" panose="020F0502020204030204" pitchFamily="34" charset="0"/>
              </a:rPr>
              <a:t>expansion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rather than when it is first generated (first goal node that is generated may be on a suboptimal path)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Equivalent to breadth-first if step costs all equal</a:t>
            </a:r>
          </a:p>
        </p:txBody>
      </p:sp>
      <p:sp>
        <p:nvSpPr>
          <p:cNvPr id="5" name="Freeform 67">
            <a:extLst>
              <a:ext uri="{FF2B5EF4-FFF2-40B4-BE49-F238E27FC236}">
                <a16:creationId xmlns:a16="http://schemas.microsoft.com/office/drawing/2014/main" id="{AECC902C-00AA-48B2-AABF-497917AFA4F1}"/>
              </a:ext>
            </a:extLst>
          </p:cNvPr>
          <p:cNvSpPr>
            <a:spLocks/>
          </p:cNvSpPr>
          <p:nvPr/>
        </p:nvSpPr>
        <p:spPr bwMode="auto">
          <a:xfrm>
            <a:off x="7185446" y="411085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 67">
            <a:extLst>
              <a:ext uri="{FF2B5EF4-FFF2-40B4-BE49-F238E27FC236}">
                <a16:creationId xmlns:a16="http://schemas.microsoft.com/office/drawing/2014/main" id="{35D1288D-C9B4-4C5C-81A6-33B9C13A68D4}"/>
              </a:ext>
            </a:extLst>
          </p:cNvPr>
          <p:cNvSpPr>
            <a:spLocks/>
          </p:cNvSpPr>
          <p:nvPr/>
        </p:nvSpPr>
        <p:spPr bwMode="auto">
          <a:xfrm>
            <a:off x="7337846" y="4110860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Box 42">
            <a:extLst>
              <a:ext uri="{FF2B5EF4-FFF2-40B4-BE49-F238E27FC236}">
                <a16:creationId xmlns:a16="http://schemas.microsoft.com/office/drawing/2014/main" id="{B748C5CD-68FE-4641-9D48-9AE94E960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034" y="4490272"/>
            <a:ext cx="274639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" name="Freeform 38">
            <a:extLst>
              <a:ext uri="{FF2B5EF4-FFF2-40B4-BE49-F238E27FC236}">
                <a16:creationId xmlns:a16="http://schemas.microsoft.com/office/drawing/2014/main" id="{27CEB5A1-33FC-44EA-A0AF-06B2DD511CA5}"/>
              </a:ext>
            </a:extLst>
          </p:cNvPr>
          <p:cNvSpPr>
            <a:spLocks/>
          </p:cNvSpPr>
          <p:nvPr/>
        </p:nvSpPr>
        <p:spPr bwMode="auto">
          <a:xfrm>
            <a:off x="6696496" y="428389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39">
            <a:extLst>
              <a:ext uri="{FF2B5EF4-FFF2-40B4-BE49-F238E27FC236}">
                <a16:creationId xmlns:a16="http://schemas.microsoft.com/office/drawing/2014/main" id="{04781C0E-215E-4866-8E06-6F4693BD5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632" y="421404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EB089413-B469-43DB-A76A-F3BB4B90A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856" y="4639496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41">
            <a:extLst>
              <a:ext uri="{FF2B5EF4-FFF2-40B4-BE49-F238E27FC236}">
                <a16:creationId xmlns:a16="http://schemas.microsoft.com/office/drawing/2014/main" id="{BE567F33-25A8-4517-A24F-7D614A255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108" y="462996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260BC741-B745-413A-BC1F-85DAF2F005BF}"/>
              </a:ext>
            </a:extLst>
          </p:cNvPr>
          <p:cNvSpPr>
            <a:spLocks/>
          </p:cNvSpPr>
          <p:nvPr/>
        </p:nvSpPr>
        <p:spPr bwMode="auto">
          <a:xfrm>
            <a:off x="7931568" y="444423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Box 44">
            <a:extLst>
              <a:ext uri="{FF2B5EF4-FFF2-40B4-BE49-F238E27FC236}">
                <a16:creationId xmlns:a16="http://schemas.microsoft.com/office/drawing/2014/main" id="{387967FA-8F29-417F-A145-53EE859E3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646" y="4263260"/>
            <a:ext cx="298451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5" name="Oval 49">
            <a:extLst>
              <a:ext uri="{FF2B5EF4-FFF2-40B4-BE49-F238E27FC236}">
                <a16:creationId xmlns:a16="http://schemas.microsoft.com/office/drawing/2014/main" id="{5237B045-8290-45DE-A600-8690A0DC5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46" y="675563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50">
            <a:extLst>
              <a:ext uri="{FF2B5EF4-FFF2-40B4-BE49-F238E27FC236}">
                <a16:creationId xmlns:a16="http://schemas.microsoft.com/office/drawing/2014/main" id="{83BF1E18-49AD-4F55-A7E0-65C4D17AD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756" y="567930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51">
            <a:extLst>
              <a:ext uri="{FF2B5EF4-FFF2-40B4-BE49-F238E27FC236}">
                <a16:creationId xmlns:a16="http://schemas.microsoft.com/office/drawing/2014/main" id="{A1F645F4-3799-4247-A3EC-497A92F66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3332" y="6234934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 67">
            <a:extLst>
              <a:ext uri="{FF2B5EF4-FFF2-40B4-BE49-F238E27FC236}">
                <a16:creationId xmlns:a16="http://schemas.microsoft.com/office/drawing/2014/main" id="{1341288E-0E32-4D7B-9311-CFA8D4D925F9}"/>
              </a:ext>
            </a:extLst>
          </p:cNvPr>
          <p:cNvSpPr>
            <a:spLocks/>
          </p:cNvSpPr>
          <p:nvPr/>
        </p:nvSpPr>
        <p:spPr bwMode="auto">
          <a:xfrm>
            <a:off x="7642645" y="4187220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19" grpId="0" animBg="1"/>
      <p:bldP spid="1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5952" y="251445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Uniform-Cost search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033E4-AC7C-4614-975C-35CD519B9A38}"/>
              </a:ext>
            </a:extLst>
          </p:cNvPr>
          <p:cNvSpPr txBox="1"/>
          <p:nvPr/>
        </p:nvSpPr>
        <p:spPr>
          <a:xfrm>
            <a:off x="0" y="1187549"/>
            <a:ext cx="10080625" cy="272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00FF"/>
                </a:solidFill>
              </a:rPr>
              <a:t>Animation of the Uniform-Cost Algorithm</a:t>
            </a: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  <a:p>
            <a:pPr algn="ctr"/>
            <a:r>
              <a:rPr lang="en-GB" sz="2000" dirty="0">
                <a:solidFill>
                  <a:srgbClr val="0000FF"/>
                </a:solidFill>
                <a:hlinkClick r:id="rId3"/>
              </a:rPr>
              <a:t>https://www.dropbox.com/s/xoy86uf38y52htf/Animation%20of%20the%20Uniform%20Cost%20Algorithm.mp4?dl=0</a:t>
            </a:r>
            <a:endParaRPr lang="en-GB" sz="2000" dirty="0">
              <a:solidFill>
                <a:srgbClr val="0000FF"/>
              </a:solidFill>
            </a:endParaRP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76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C65A5-8799-4A0F-9A77-6855C212B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520156" y="651364"/>
            <a:ext cx="5040313" cy="49286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D3AA3-698E-43CF-BFC0-20F1D50B1A9B}"/>
              </a:ext>
            </a:extLst>
          </p:cNvPr>
          <p:cNvGrpSpPr/>
          <p:nvPr/>
        </p:nvGrpSpPr>
        <p:grpSpPr>
          <a:xfrm>
            <a:off x="1079872" y="3455802"/>
            <a:ext cx="7578765" cy="3535075"/>
            <a:chOff x="2681973" y="3095762"/>
            <a:chExt cx="7578765" cy="35350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1D04A1-50B6-4400-A779-C33F5047CA1E}"/>
                </a:ext>
              </a:extLst>
            </p:cNvPr>
            <p:cNvSpPr/>
            <p:nvPr/>
          </p:nvSpPr>
          <p:spPr bwMode="auto">
            <a:xfrm>
              <a:off x="6282373" y="3095762"/>
              <a:ext cx="1404000" cy="64807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FDC97-98EC-4C33-BAB2-2989173E623D}"/>
                </a:ext>
              </a:extLst>
            </p:cNvPr>
            <p:cNvSpPr txBox="1"/>
            <p:nvPr/>
          </p:nvSpPr>
          <p:spPr>
            <a:xfrm>
              <a:off x="2681973" y="5508029"/>
              <a:ext cx="7578765" cy="1122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tx1"/>
                  </a:solidFill>
                </a:rPr>
                <a:t>Need more sophisticated rules?</a:t>
              </a:r>
            </a:p>
            <a:p>
              <a:endParaRPr lang="en-GB" sz="2400" dirty="0">
                <a:solidFill>
                  <a:schemeClr val="tx1"/>
                </a:solidFill>
              </a:endParaRPr>
            </a:p>
            <a:p>
              <a:r>
                <a:rPr lang="en-GB" sz="2400" dirty="0">
                  <a:solidFill>
                    <a:schemeClr val="tx1"/>
                  </a:solidFill>
                </a:rPr>
                <a:t>…Need proper planning search &amp; planning!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3A1468-D5C3-4F25-91AC-FF3FF4F12D95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Games &amp; </a:t>
            </a:r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AI Search</a:t>
            </a:r>
          </a:p>
        </p:txBody>
      </p:sp>
    </p:spTree>
    <p:extLst>
      <p:ext uri="{BB962C8B-B14F-4D97-AF65-F5344CB8AC3E}">
        <p14:creationId xmlns:p14="http://schemas.microsoft.com/office/powerpoint/2010/main" val="7081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4559" y="1889721"/>
            <a:ext cx="5251507" cy="44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275" y="1879176"/>
            <a:ext cx="6236075" cy="46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577" y="1878144"/>
            <a:ext cx="6237471" cy="4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15" dirty="0"/>
              <a:t>BFS with Deep/Shallow Water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1978" y="1896706"/>
            <a:ext cx="5956669" cy="44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923660"/>
            <a:ext cx="10080625" cy="945059"/>
          </a:xfrm>
        </p:spPr>
        <p:txBody>
          <a:bodyPr/>
          <a:lstStyle/>
          <a:p>
            <a:r>
              <a:rPr lang="en-US" sz="2315" dirty="0"/>
              <a:t>DFS with Deep/Shallow Water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253" y="1889721"/>
            <a:ext cx="5966119" cy="44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923660"/>
            <a:ext cx="10080625" cy="945059"/>
          </a:xfrm>
        </p:spPr>
        <p:txBody>
          <a:bodyPr/>
          <a:lstStyle/>
          <a:p>
            <a:r>
              <a:rPr lang="en-US" sz="2315" dirty="0"/>
              <a:t>UCS with Deep/Shallow Water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253" y="1889721"/>
            <a:ext cx="5966119" cy="44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16" y="1331565"/>
            <a:ext cx="7560593" cy="459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6209696"/>
            <a:ext cx="10080624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 description of possible </a:t>
            </a:r>
            <a:r>
              <a:rPr lang="en-GB" sz="2000" dirty="0">
                <a:solidFill>
                  <a:srgbClr val="0000FF"/>
                </a:solidFill>
              </a:rPr>
              <a:t>actions</a:t>
            </a:r>
            <a:r>
              <a:rPr lang="en-GB" sz="2000" dirty="0">
                <a:solidFill>
                  <a:schemeClr val="tx1"/>
                </a:solidFill>
              </a:rPr>
              <a:t> available to agent.</a:t>
            </a:r>
          </a:p>
          <a:p>
            <a:r>
              <a:rPr lang="en-GB" sz="2000" dirty="0">
                <a:solidFill>
                  <a:schemeClr val="tx1"/>
                </a:solidFill>
              </a:rPr>
              <a:t>Given a particular state </a:t>
            </a:r>
            <a:r>
              <a:rPr lang="en-GB" sz="2000" i="1" dirty="0">
                <a:solidFill>
                  <a:schemeClr val="tx1"/>
                </a:solidFill>
              </a:rPr>
              <a:t>s</a:t>
            </a:r>
            <a:r>
              <a:rPr lang="en-GB" sz="2000" dirty="0">
                <a:solidFill>
                  <a:schemeClr val="tx1"/>
                </a:solidFill>
              </a:rPr>
              <a:t>, ACTIONS(</a:t>
            </a:r>
            <a:r>
              <a:rPr lang="en-GB" sz="2000" i="1" dirty="0">
                <a:solidFill>
                  <a:schemeClr val="tx1"/>
                </a:solidFill>
              </a:rPr>
              <a:t>s</a:t>
            </a:r>
            <a:r>
              <a:rPr lang="en-GB" sz="2000" dirty="0">
                <a:solidFill>
                  <a:schemeClr val="tx1"/>
                </a:solidFill>
              </a:rPr>
              <a:t>) returns set of actions that can be executed in </a:t>
            </a:r>
            <a:r>
              <a:rPr lang="en-GB" sz="2000" i="1" dirty="0">
                <a:solidFill>
                  <a:schemeClr val="tx1"/>
                </a:solidFill>
              </a:rPr>
              <a:t>s</a:t>
            </a:r>
            <a:r>
              <a:rPr lang="en-GB" sz="2000" dirty="0">
                <a:solidFill>
                  <a:schemeClr val="tx1"/>
                </a:solidFill>
              </a:rPr>
              <a:t>; each of these actions is applicable in </a:t>
            </a:r>
            <a:r>
              <a:rPr lang="en-GB" sz="2000" i="1" dirty="0">
                <a:solidFill>
                  <a:schemeClr val="tx1"/>
                </a:solidFill>
              </a:rPr>
              <a:t>s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r>
              <a:rPr lang="en-GB" sz="2000" dirty="0">
                <a:solidFill>
                  <a:schemeClr val="tx1"/>
                </a:solidFill>
              </a:rPr>
              <a:t>e.g., from state </a:t>
            </a:r>
            <a:r>
              <a:rPr lang="en-GB" sz="2000" i="1" dirty="0">
                <a:solidFill>
                  <a:srgbClr val="0000FF"/>
                </a:solidFill>
              </a:rPr>
              <a:t>In(Arad)</a:t>
            </a:r>
            <a:r>
              <a:rPr lang="en-GB" sz="2000" dirty="0">
                <a:solidFill>
                  <a:schemeClr val="tx1"/>
                </a:solidFill>
              </a:rPr>
              <a:t>, applicable actions are </a:t>
            </a:r>
            <a:r>
              <a:rPr lang="en-GB" sz="2000" i="1" dirty="0">
                <a:solidFill>
                  <a:srgbClr val="0000FF"/>
                </a:solidFill>
              </a:rPr>
              <a:t>{Go(Sibiu), Go(Timisoara), Go(</a:t>
            </a:r>
            <a:r>
              <a:rPr lang="en-GB" sz="2000" i="1" dirty="0" err="1">
                <a:solidFill>
                  <a:srgbClr val="0000FF"/>
                </a:solidFill>
              </a:rPr>
              <a:t>Zerind</a:t>
            </a:r>
            <a:r>
              <a:rPr lang="en-GB" sz="2000" i="1" dirty="0">
                <a:solidFill>
                  <a:srgbClr val="0000FF"/>
                </a:solidFill>
              </a:rPr>
              <a:t>)}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3A1468-D5C3-4F25-91AC-FF3FF4F12D95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Games &amp; AI Search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7B327C-2523-4100-8CBA-7BDE9F3A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861" y="971525"/>
            <a:ext cx="8136904" cy="616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4104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3EE544-9AF8-44E6-98EE-B76F0F105E88}"/>
              </a:ext>
            </a:extLst>
          </p:cNvPr>
          <p:cNvSpPr txBox="1"/>
          <p:nvPr/>
        </p:nvSpPr>
        <p:spPr>
          <a:xfrm>
            <a:off x="0" y="1187549"/>
            <a:ext cx="10080625" cy="295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00FF"/>
                </a:solidFill>
              </a:rPr>
              <a:t>Aliens vs. Predator</a:t>
            </a: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  <a:p>
            <a:pPr algn="ctr"/>
            <a:r>
              <a:rPr lang="en-GB" sz="2000" dirty="0">
                <a:solidFill>
                  <a:srgbClr val="0000FF"/>
                </a:solidFill>
                <a:hlinkClick r:id="rId3"/>
              </a:rPr>
              <a:t>https://www.dropbox.com/s/uv57fyc0up01f6d/Aliens%20vs%20Predator.mp4?dl=0</a:t>
            </a:r>
            <a:endParaRPr lang="en-GB" sz="2000" dirty="0">
              <a:solidFill>
                <a:srgbClr val="0000FF"/>
              </a:solidFill>
            </a:endParaRPr>
          </a:p>
          <a:p>
            <a:pPr algn="ctr"/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DD023-2064-4FE2-9782-11582C0611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Games &amp; AI Search</a:t>
            </a:r>
          </a:p>
        </p:txBody>
      </p:sp>
    </p:spTree>
    <p:extLst>
      <p:ext uri="{BB962C8B-B14F-4D97-AF65-F5344CB8AC3E}">
        <p14:creationId xmlns:p14="http://schemas.microsoft.com/office/powerpoint/2010/main" val="2958183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CC8C79B1-CF9A-4415-A0C1-D8117BC59936}"/>
              </a:ext>
            </a:extLst>
          </p:cNvPr>
          <p:cNvCxnSpPr>
            <a:cxnSpLocks noChangeShapeType="1"/>
            <a:stCxn id="414" idx="2"/>
          </p:cNvCxnSpPr>
          <p:nvPr/>
        </p:nvCxnSpPr>
        <p:spPr bwMode="auto">
          <a:xfrm flipH="1">
            <a:off x="723900" y="4280238"/>
            <a:ext cx="533400" cy="1311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4" name="AutoShape 12">
            <a:extLst>
              <a:ext uri="{FF2B5EF4-FFF2-40B4-BE49-F238E27FC236}">
                <a16:creationId xmlns:a16="http://schemas.microsoft.com/office/drawing/2014/main" id="{B6E39D90-C1E7-4542-92FF-3B10C4505B40}"/>
              </a:ext>
            </a:extLst>
          </p:cNvPr>
          <p:cNvCxnSpPr>
            <a:cxnSpLocks noChangeShapeType="1"/>
            <a:stCxn id="414" idx="2"/>
          </p:cNvCxnSpPr>
          <p:nvPr/>
        </p:nvCxnSpPr>
        <p:spPr bwMode="auto">
          <a:xfrm>
            <a:off x="1257300" y="4280238"/>
            <a:ext cx="152400" cy="1311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7A5F6151-8545-442E-B4FF-E3CFF24AC9FB}"/>
              </a:ext>
            </a:extLst>
          </p:cNvPr>
          <p:cNvGrpSpPr/>
          <p:nvPr/>
        </p:nvGrpSpPr>
        <p:grpSpPr>
          <a:xfrm>
            <a:off x="533400" y="4781022"/>
            <a:ext cx="1066800" cy="515935"/>
            <a:chOff x="3124200" y="4781022"/>
            <a:chExt cx="1066800" cy="515935"/>
          </a:xfrm>
        </p:grpSpPr>
        <p:sp>
          <p:nvSpPr>
            <p:cNvPr id="306" name="Text Box 5">
              <a:extLst>
                <a:ext uri="{FF2B5EF4-FFF2-40B4-BE49-F238E27FC236}">
                  <a16:creationId xmlns:a16="http://schemas.microsoft.com/office/drawing/2014/main" id="{458163FD-3B51-41B0-B98C-73CFA187D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07" name="Text Box 9">
              <a:extLst>
                <a:ext uri="{FF2B5EF4-FFF2-40B4-BE49-F238E27FC236}">
                  <a16:creationId xmlns:a16="http://schemas.microsoft.com/office/drawing/2014/main" id="{7FD75E3D-B3F1-49CA-BAAD-A74A4EAAB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308" name="AutoShape 13">
              <a:extLst>
                <a:ext uri="{FF2B5EF4-FFF2-40B4-BE49-F238E27FC236}">
                  <a16:creationId xmlns:a16="http://schemas.microsoft.com/office/drawing/2014/main" id="{8F238386-9AB8-44F7-8916-300D9CB6EC61}"/>
                </a:ext>
              </a:extLst>
            </p:cNvPr>
            <p:cNvCxnSpPr>
              <a:cxnSpLocks noChangeShapeType="1"/>
              <a:endCxn id="306" idx="0"/>
            </p:cNvCxnSpPr>
            <p:nvPr/>
          </p:nvCxnSpPr>
          <p:spPr bwMode="auto">
            <a:xfrm>
              <a:off x="3314700" y="4781022"/>
              <a:ext cx="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" name="AutoShape 14">
              <a:extLst>
                <a:ext uri="{FF2B5EF4-FFF2-40B4-BE49-F238E27FC236}">
                  <a16:creationId xmlns:a16="http://schemas.microsoft.com/office/drawing/2014/main" id="{3434A0DF-EEB4-42F5-B5CA-B631AF3666D9}"/>
                </a:ext>
              </a:extLst>
            </p:cNvPr>
            <p:cNvCxnSpPr>
              <a:cxnSpLocks noChangeShapeType="1"/>
              <a:endCxn id="307" idx="0"/>
            </p:cNvCxnSpPr>
            <p:nvPr/>
          </p:nvCxnSpPr>
          <p:spPr bwMode="auto">
            <a:xfrm>
              <a:off x="4000500" y="4781022"/>
              <a:ext cx="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310" name="Text Box 17">
            <a:extLst>
              <a:ext uri="{FF2B5EF4-FFF2-40B4-BE49-F238E27FC236}">
                <a16:creationId xmlns:a16="http://schemas.microsoft.com/office/drawing/2014/main" id="{0D58FBFF-EC74-42B6-872E-8E9A25680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934436"/>
            <a:ext cx="3810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311" name="Text Box 22">
            <a:extLst>
              <a:ext uri="{FF2B5EF4-FFF2-40B4-BE49-F238E27FC236}">
                <a16:creationId xmlns:a16="http://schemas.microsoft.com/office/drawing/2014/main" id="{6E519833-2C7A-43BF-AF45-ECB70ECC8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415600"/>
            <a:ext cx="3810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C0ED5D30-124A-4C85-BA0C-CC99D31016C5}"/>
              </a:ext>
            </a:extLst>
          </p:cNvPr>
          <p:cNvGrpSpPr/>
          <p:nvPr/>
        </p:nvGrpSpPr>
        <p:grpSpPr>
          <a:xfrm>
            <a:off x="3467100" y="4213293"/>
            <a:ext cx="1562100" cy="2020886"/>
            <a:chOff x="6057900" y="4213293"/>
            <a:chExt cx="1562100" cy="2020886"/>
          </a:xfrm>
        </p:grpSpPr>
        <p:sp>
          <p:nvSpPr>
            <p:cNvPr id="313" name="Text Box 18">
              <a:extLst>
                <a:ext uri="{FF2B5EF4-FFF2-40B4-BE49-F238E27FC236}">
                  <a16:creationId xmlns:a16="http://schemas.microsoft.com/office/drawing/2014/main" id="{4E181CD8-26D6-436D-9700-A7B54C190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314" name="Text Box 19">
              <a:extLst>
                <a:ext uri="{FF2B5EF4-FFF2-40B4-BE49-F238E27FC236}">
                  <a16:creationId xmlns:a16="http://schemas.microsoft.com/office/drawing/2014/main" id="{9478BC61-9635-4B43-8054-966303E9B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315" name="Text Box 20">
              <a:extLst>
                <a:ext uri="{FF2B5EF4-FFF2-40B4-BE49-F238E27FC236}">
                  <a16:creationId xmlns:a16="http://schemas.microsoft.com/office/drawing/2014/main" id="{37A459A9-DBC8-4352-B385-31377EED2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16" name="Text Box 21">
              <a:extLst>
                <a:ext uri="{FF2B5EF4-FFF2-40B4-BE49-F238E27FC236}">
                  <a16:creationId xmlns:a16="http://schemas.microsoft.com/office/drawing/2014/main" id="{FD791076-94F0-491B-9547-2A3E0A6BF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317" name="Text Box 23">
              <a:extLst>
                <a:ext uri="{FF2B5EF4-FFF2-40B4-BE49-F238E27FC236}">
                  <a16:creationId xmlns:a16="http://schemas.microsoft.com/office/drawing/2014/main" id="{A947BADD-371A-459A-B759-746EA0E7C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18" name="Text Box 24">
              <a:extLst>
                <a:ext uri="{FF2B5EF4-FFF2-40B4-BE49-F238E27FC236}">
                  <a16:creationId xmlns:a16="http://schemas.microsoft.com/office/drawing/2014/main" id="{52F88E05-A79F-4D17-86DF-D90F61011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2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19" name="Text Box 25">
              <a:extLst>
                <a:ext uri="{FF2B5EF4-FFF2-40B4-BE49-F238E27FC236}">
                  <a16:creationId xmlns:a16="http://schemas.microsoft.com/office/drawing/2014/main" id="{2CBEC27A-EF2D-4158-8C15-F127881F2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320" name="AutoShape 26">
              <a:extLst>
                <a:ext uri="{FF2B5EF4-FFF2-40B4-BE49-F238E27FC236}">
                  <a16:creationId xmlns:a16="http://schemas.microsoft.com/office/drawing/2014/main" id="{0341DC46-9B58-4CC3-B424-C39D2FCFF4F2}"/>
                </a:ext>
              </a:extLst>
            </p:cNvPr>
            <p:cNvCxnSpPr>
              <a:cxnSpLocks noChangeShapeType="1"/>
              <a:stCxn id="417" idx="2"/>
              <a:endCxn id="313" idx="0"/>
            </p:cNvCxnSpPr>
            <p:nvPr/>
          </p:nvCxnSpPr>
          <p:spPr bwMode="auto">
            <a:xfrm flipH="1">
              <a:off x="6286500" y="4213293"/>
              <a:ext cx="381000" cy="185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1" name="AutoShape 27">
              <a:extLst>
                <a:ext uri="{FF2B5EF4-FFF2-40B4-BE49-F238E27FC236}">
                  <a16:creationId xmlns:a16="http://schemas.microsoft.com/office/drawing/2014/main" id="{3D0F1B62-6721-4B54-93DC-55493CE642D2}"/>
                </a:ext>
              </a:extLst>
            </p:cNvPr>
            <p:cNvCxnSpPr>
              <a:cxnSpLocks noChangeShapeType="1"/>
              <a:stCxn id="417" idx="2"/>
              <a:endCxn id="315" idx="0"/>
            </p:cNvCxnSpPr>
            <p:nvPr/>
          </p:nvCxnSpPr>
          <p:spPr bwMode="auto">
            <a:xfrm>
              <a:off x="6667500" y="4213293"/>
              <a:ext cx="304800" cy="185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2" name="AutoShape 28">
              <a:extLst>
                <a:ext uri="{FF2B5EF4-FFF2-40B4-BE49-F238E27FC236}">
                  <a16:creationId xmlns:a16="http://schemas.microsoft.com/office/drawing/2014/main" id="{77FE85DA-C966-4430-9918-E8CAC068B5B8}"/>
                </a:ext>
              </a:extLst>
            </p:cNvPr>
            <p:cNvCxnSpPr>
              <a:cxnSpLocks noChangeShapeType="1"/>
              <a:stCxn id="313" idx="2"/>
              <a:endCxn id="310" idx="0"/>
            </p:cNvCxnSpPr>
            <p:nvPr/>
          </p:nvCxnSpPr>
          <p:spPr bwMode="auto">
            <a:xfrm flipH="1">
              <a:off x="6057900" y="4748849"/>
              <a:ext cx="228600" cy="185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3" name="AutoShape 29">
              <a:extLst>
                <a:ext uri="{FF2B5EF4-FFF2-40B4-BE49-F238E27FC236}">
                  <a16:creationId xmlns:a16="http://schemas.microsoft.com/office/drawing/2014/main" id="{2AFCB2F8-CA20-4CEE-85FE-292B3B10CFD0}"/>
                </a:ext>
              </a:extLst>
            </p:cNvPr>
            <p:cNvCxnSpPr>
              <a:cxnSpLocks noChangeShapeType="1"/>
              <a:stCxn id="313" idx="2"/>
              <a:endCxn id="316" idx="0"/>
            </p:cNvCxnSpPr>
            <p:nvPr/>
          </p:nvCxnSpPr>
          <p:spPr bwMode="auto">
            <a:xfrm>
              <a:off x="6286500" y="4748849"/>
              <a:ext cx="228600" cy="185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4" name="AutoShape 30">
              <a:extLst>
                <a:ext uri="{FF2B5EF4-FFF2-40B4-BE49-F238E27FC236}">
                  <a16:creationId xmlns:a16="http://schemas.microsoft.com/office/drawing/2014/main" id="{124AC2FD-CE51-4AA9-9476-70780C9D0867}"/>
                </a:ext>
              </a:extLst>
            </p:cNvPr>
            <p:cNvCxnSpPr>
              <a:cxnSpLocks noChangeShapeType="1"/>
              <a:stCxn id="315" idx="2"/>
              <a:endCxn id="314" idx="0"/>
            </p:cNvCxnSpPr>
            <p:nvPr/>
          </p:nvCxnSpPr>
          <p:spPr bwMode="auto">
            <a:xfrm>
              <a:off x="6972300" y="4748849"/>
              <a:ext cx="0" cy="185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5" name="AutoShape 31">
              <a:extLst>
                <a:ext uri="{FF2B5EF4-FFF2-40B4-BE49-F238E27FC236}">
                  <a16:creationId xmlns:a16="http://schemas.microsoft.com/office/drawing/2014/main" id="{D70E9327-9BDB-473B-A3EE-96BB40A872FD}"/>
                </a:ext>
              </a:extLst>
            </p:cNvPr>
            <p:cNvCxnSpPr>
              <a:cxnSpLocks noChangeShapeType="1"/>
              <a:stCxn id="310" idx="2"/>
              <a:endCxn id="311" idx="0"/>
            </p:cNvCxnSpPr>
            <p:nvPr/>
          </p:nvCxnSpPr>
          <p:spPr bwMode="auto">
            <a:xfrm>
              <a:off x="6057900" y="5284404"/>
              <a:ext cx="0" cy="1311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6" name="AutoShape 32">
              <a:extLst>
                <a:ext uri="{FF2B5EF4-FFF2-40B4-BE49-F238E27FC236}">
                  <a16:creationId xmlns:a16="http://schemas.microsoft.com/office/drawing/2014/main" id="{C0C49AD4-1AF2-4D4C-ACD6-6F3C50688370}"/>
                </a:ext>
              </a:extLst>
            </p:cNvPr>
            <p:cNvCxnSpPr>
              <a:cxnSpLocks noChangeShapeType="1"/>
              <a:stCxn id="314" idx="2"/>
              <a:endCxn id="317" idx="0"/>
            </p:cNvCxnSpPr>
            <p:nvPr/>
          </p:nvCxnSpPr>
          <p:spPr bwMode="auto">
            <a:xfrm flipH="1">
              <a:off x="6743700" y="5284404"/>
              <a:ext cx="228600" cy="1311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7" name="AutoShape 33">
              <a:extLst>
                <a:ext uri="{FF2B5EF4-FFF2-40B4-BE49-F238E27FC236}">
                  <a16:creationId xmlns:a16="http://schemas.microsoft.com/office/drawing/2014/main" id="{26F48826-1B53-4C2B-8E51-819ADD04871B}"/>
                </a:ext>
              </a:extLst>
            </p:cNvPr>
            <p:cNvCxnSpPr>
              <a:cxnSpLocks noChangeShapeType="1"/>
              <a:stCxn id="314" idx="2"/>
              <a:endCxn id="318" idx="0"/>
            </p:cNvCxnSpPr>
            <p:nvPr/>
          </p:nvCxnSpPr>
          <p:spPr bwMode="auto">
            <a:xfrm>
              <a:off x="6972300" y="5284404"/>
              <a:ext cx="266700" cy="185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8" name="AutoShape 34">
              <a:extLst>
                <a:ext uri="{FF2B5EF4-FFF2-40B4-BE49-F238E27FC236}">
                  <a16:creationId xmlns:a16="http://schemas.microsoft.com/office/drawing/2014/main" id="{6391E162-BBBF-4C6B-B6D3-F976A9EAC6C3}"/>
                </a:ext>
              </a:extLst>
            </p:cNvPr>
            <p:cNvCxnSpPr>
              <a:cxnSpLocks noChangeShapeType="1"/>
              <a:stCxn id="317" idx="2"/>
              <a:endCxn id="319" idx="0"/>
            </p:cNvCxnSpPr>
            <p:nvPr/>
          </p:nvCxnSpPr>
          <p:spPr bwMode="auto">
            <a:xfrm>
              <a:off x="6743700" y="5765568"/>
              <a:ext cx="0" cy="1186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3B3BC74-ED88-4F86-B370-A545FF8A1A31}"/>
              </a:ext>
            </a:extLst>
          </p:cNvPr>
          <p:cNvGrpSpPr/>
          <p:nvPr/>
        </p:nvGrpSpPr>
        <p:grpSpPr>
          <a:xfrm>
            <a:off x="5638800" y="4213293"/>
            <a:ext cx="381000" cy="493716"/>
            <a:chOff x="8229600" y="4213293"/>
            <a:chExt cx="381000" cy="493716"/>
          </a:xfrm>
        </p:grpSpPr>
        <p:sp>
          <p:nvSpPr>
            <p:cNvPr id="330" name="Text Box 35">
              <a:extLst>
                <a:ext uri="{FF2B5EF4-FFF2-40B4-BE49-F238E27FC236}">
                  <a16:creationId xmlns:a16="http://schemas.microsoft.com/office/drawing/2014/main" id="{99E7ACF4-793E-471A-9C78-6C1F148AC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331" name="AutoShape 36">
              <a:extLst>
                <a:ext uri="{FF2B5EF4-FFF2-40B4-BE49-F238E27FC236}">
                  <a16:creationId xmlns:a16="http://schemas.microsoft.com/office/drawing/2014/main" id="{2AA1BDF9-4F62-4AB6-9ECB-592ED23BFB16}"/>
                </a:ext>
              </a:extLst>
            </p:cNvPr>
            <p:cNvCxnSpPr>
              <a:cxnSpLocks noChangeShapeType="1"/>
              <a:stCxn id="420" idx="2"/>
              <a:endCxn id="330" idx="0"/>
            </p:cNvCxnSpPr>
            <p:nvPr/>
          </p:nvCxnSpPr>
          <p:spPr bwMode="auto">
            <a:xfrm>
              <a:off x="8420100" y="4213293"/>
              <a:ext cx="0" cy="1437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32" name="AutoShape 48">
            <a:extLst>
              <a:ext uri="{FF2B5EF4-FFF2-40B4-BE49-F238E27FC236}">
                <a16:creationId xmlns:a16="http://schemas.microsoft.com/office/drawing/2014/main" id="{2AE1F9C9-23DD-4ACE-915E-0BE03A293B67}"/>
              </a:ext>
            </a:extLst>
          </p:cNvPr>
          <p:cNvCxnSpPr>
            <a:cxnSpLocks noChangeShapeType="1"/>
            <a:stCxn id="423" idx="2"/>
            <a:endCxn id="426" idx="0"/>
          </p:cNvCxnSpPr>
          <p:nvPr/>
        </p:nvCxnSpPr>
        <p:spPr bwMode="auto">
          <a:xfrm flipH="1">
            <a:off x="1866900" y="4748849"/>
            <a:ext cx="381000" cy="185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3" name="AutoShape 49">
            <a:extLst>
              <a:ext uri="{FF2B5EF4-FFF2-40B4-BE49-F238E27FC236}">
                <a16:creationId xmlns:a16="http://schemas.microsoft.com/office/drawing/2014/main" id="{EB087C6D-DF32-4683-B865-E82C70A79AAE}"/>
              </a:ext>
            </a:extLst>
          </p:cNvPr>
          <p:cNvCxnSpPr>
            <a:cxnSpLocks noChangeShapeType="1"/>
            <a:stCxn id="423" idx="2"/>
            <a:endCxn id="429" idx="0"/>
          </p:cNvCxnSpPr>
          <p:nvPr/>
        </p:nvCxnSpPr>
        <p:spPr bwMode="auto">
          <a:xfrm>
            <a:off x="2247900" y="4748849"/>
            <a:ext cx="304800" cy="185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9BB4F01-C34D-4AC0-923C-96E0A1AA5357}"/>
              </a:ext>
            </a:extLst>
          </p:cNvPr>
          <p:cNvGrpSpPr/>
          <p:nvPr/>
        </p:nvGrpSpPr>
        <p:grpSpPr>
          <a:xfrm>
            <a:off x="1866900" y="5284405"/>
            <a:ext cx="419100" cy="535555"/>
            <a:chOff x="4457700" y="5284405"/>
            <a:chExt cx="419100" cy="535555"/>
          </a:xfrm>
        </p:grpSpPr>
        <p:sp>
          <p:nvSpPr>
            <p:cNvPr id="335" name="Text Box 43">
              <a:extLst>
                <a:ext uri="{FF2B5EF4-FFF2-40B4-BE49-F238E27FC236}">
                  <a16:creationId xmlns:a16="http://schemas.microsoft.com/office/drawing/2014/main" id="{2D743F42-E331-40CB-A6CB-2CB2B10E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336" name="AutoShape 51">
              <a:extLst>
                <a:ext uri="{FF2B5EF4-FFF2-40B4-BE49-F238E27FC236}">
                  <a16:creationId xmlns:a16="http://schemas.microsoft.com/office/drawing/2014/main" id="{B702F5B9-E78D-4153-9378-ADA3703C2A90}"/>
                </a:ext>
              </a:extLst>
            </p:cNvPr>
            <p:cNvCxnSpPr>
              <a:cxnSpLocks noChangeShapeType="1"/>
              <a:stCxn id="426" idx="2"/>
              <a:endCxn id="335" idx="0"/>
            </p:cNvCxnSpPr>
            <p:nvPr/>
          </p:nvCxnSpPr>
          <p:spPr bwMode="auto">
            <a:xfrm>
              <a:off x="4457700" y="5284405"/>
              <a:ext cx="228600" cy="185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37" name="AutoShape 52">
            <a:extLst>
              <a:ext uri="{FF2B5EF4-FFF2-40B4-BE49-F238E27FC236}">
                <a16:creationId xmlns:a16="http://schemas.microsoft.com/office/drawing/2014/main" id="{8A106831-98AD-4855-9BDE-3033E443771F}"/>
              </a:ext>
            </a:extLst>
          </p:cNvPr>
          <p:cNvCxnSpPr>
            <a:cxnSpLocks noChangeShapeType="1"/>
            <a:stCxn id="429" idx="2"/>
            <a:endCxn id="432" idx="0"/>
          </p:cNvCxnSpPr>
          <p:nvPr/>
        </p:nvCxnSpPr>
        <p:spPr bwMode="auto">
          <a:xfrm>
            <a:off x="2552700" y="5284405"/>
            <a:ext cx="0" cy="185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CE4086C-6B2B-4896-B10B-5D1464F2D82F}"/>
              </a:ext>
            </a:extLst>
          </p:cNvPr>
          <p:cNvGrpSpPr/>
          <p:nvPr/>
        </p:nvGrpSpPr>
        <p:grpSpPr>
          <a:xfrm>
            <a:off x="1447800" y="5284405"/>
            <a:ext cx="419100" cy="1016719"/>
            <a:chOff x="4038600" y="5284405"/>
            <a:chExt cx="419100" cy="1016719"/>
          </a:xfrm>
        </p:grpSpPr>
        <p:sp>
          <p:nvSpPr>
            <p:cNvPr id="339" name="Text Box 39">
              <a:extLst>
                <a:ext uri="{FF2B5EF4-FFF2-40B4-BE49-F238E27FC236}">
                  <a16:creationId xmlns:a16="http://schemas.microsoft.com/office/drawing/2014/main" id="{53009ED1-FDF9-4555-BD5B-1528942F71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340" name="Text Box 44">
              <a:extLst>
                <a:ext uri="{FF2B5EF4-FFF2-40B4-BE49-F238E27FC236}">
                  <a16:creationId xmlns:a16="http://schemas.microsoft.com/office/drawing/2014/main" id="{35CBF4CD-A9A8-4AAE-8DEA-50B10669B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341" name="AutoShape 50">
              <a:extLst>
                <a:ext uri="{FF2B5EF4-FFF2-40B4-BE49-F238E27FC236}">
                  <a16:creationId xmlns:a16="http://schemas.microsoft.com/office/drawing/2014/main" id="{8C0F26B1-2DB6-4B9D-81AE-5A345E9271E5}"/>
                </a:ext>
              </a:extLst>
            </p:cNvPr>
            <p:cNvCxnSpPr>
              <a:cxnSpLocks noChangeShapeType="1"/>
              <a:stCxn id="426" idx="2"/>
              <a:endCxn id="339" idx="0"/>
            </p:cNvCxnSpPr>
            <p:nvPr/>
          </p:nvCxnSpPr>
          <p:spPr bwMode="auto">
            <a:xfrm flipH="1">
              <a:off x="4229100" y="5284405"/>
              <a:ext cx="228600" cy="185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2" name="AutoShape 53">
              <a:extLst>
                <a:ext uri="{FF2B5EF4-FFF2-40B4-BE49-F238E27FC236}">
                  <a16:creationId xmlns:a16="http://schemas.microsoft.com/office/drawing/2014/main" id="{5E2E2B0B-6586-466E-ADA8-85C092CCEA74}"/>
                </a:ext>
              </a:extLst>
            </p:cNvPr>
            <p:cNvCxnSpPr>
              <a:cxnSpLocks noChangeShapeType="1"/>
              <a:stCxn id="339" idx="2"/>
              <a:endCxn id="340" idx="0"/>
            </p:cNvCxnSpPr>
            <p:nvPr/>
          </p:nvCxnSpPr>
          <p:spPr bwMode="auto">
            <a:xfrm>
              <a:off x="4229100" y="5819960"/>
              <a:ext cx="0" cy="1311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43" name="AutoShape 54">
            <a:extLst>
              <a:ext uri="{FF2B5EF4-FFF2-40B4-BE49-F238E27FC236}">
                <a16:creationId xmlns:a16="http://schemas.microsoft.com/office/drawing/2014/main" id="{DA62B44F-7A1B-461A-91AB-CB3180EB5A9B}"/>
              </a:ext>
            </a:extLst>
          </p:cNvPr>
          <p:cNvCxnSpPr>
            <a:cxnSpLocks noChangeShapeType="1"/>
            <a:stCxn id="432" idx="2"/>
            <a:endCxn id="435" idx="0"/>
          </p:cNvCxnSpPr>
          <p:nvPr/>
        </p:nvCxnSpPr>
        <p:spPr bwMode="auto">
          <a:xfrm flipH="1">
            <a:off x="2324100" y="5819960"/>
            <a:ext cx="228600" cy="131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4" name="AutoShape 55">
            <a:extLst>
              <a:ext uri="{FF2B5EF4-FFF2-40B4-BE49-F238E27FC236}">
                <a16:creationId xmlns:a16="http://schemas.microsoft.com/office/drawing/2014/main" id="{1DC0B837-4002-4597-AA92-57C1B951ADCD}"/>
              </a:ext>
            </a:extLst>
          </p:cNvPr>
          <p:cNvCxnSpPr>
            <a:cxnSpLocks noChangeShapeType="1"/>
            <a:stCxn id="432" idx="2"/>
            <a:endCxn id="438" idx="0"/>
          </p:cNvCxnSpPr>
          <p:nvPr/>
        </p:nvCxnSpPr>
        <p:spPr bwMode="auto">
          <a:xfrm>
            <a:off x="2552700" y="5819960"/>
            <a:ext cx="266700" cy="185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F2520EDD-21E5-48FE-8076-F9332444B649}"/>
              </a:ext>
            </a:extLst>
          </p:cNvPr>
          <p:cNvGrpSpPr/>
          <p:nvPr/>
        </p:nvGrpSpPr>
        <p:grpSpPr>
          <a:xfrm>
            <a:off x="2133600" y="6301124"/>
            <a:ext cx="381000" cy="468611"/>
            <a:chOff x="4724400" y="6301124"/>
            <a:chExt cx="381000" cy="468611"/>
          </a:xfrm>
        </p:grpSpPr>
        <p:sp>
          <p:nvSpPr>
            <p:cNvPr id="346" name="Text Box 47">
              <a:extLst>
                <a:ext uri="{FF2B5EF4-FFF2-40B4-BE49-F238E27FC236}">
                  <a16:creationId xmlns:a16="http://schemas.microsoft.com/office/drawing/2014/main" id="{C61AB75B-1881-4A1F-9E56-499574E7C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347" name="AutoShape 56">
              <a:extLst>
                <a:ext uri="{FF2B5EF4-FFF2-40B4-BE49-F238E27FC236}">
                  <a16:creationId xmlns:a16="http://schemas.microsoft.com/office/drawing/2014/main" id="{7FB89607-5FE8-436B-9B86-F287C8A8943C}"/>
                </a:ext>
              </a:extLst>
            </p:cNvPr>
            <p:cNvCxnSpPr>
              <a:cxnSpLocks noChangeShapeType="1"/>
              <a:stCxn id="435" idx="2"/>
              <a:endCxn id="346" idx="0"/>
            </p:cNvCxnSpPr>
            <p:nvPr/>
          </p:nvCxnSpPr>
          <p:spPr bwMode="auto">
            <a:xfrm>
              <a:off x="4914900" y="6301124"/>
              <a:ext cx="0" cy="1186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48" name="AutoShape 57">
            <a:extLst>
              <a:ext uri="{FF2B5EF4-FFF2-40B4-BE49-F238E27FC236}">
                <a16:creationId xmlns:a16="http://schemas.microsoft.com/office/drawing/2014/main" id="{7784D24F-C85A-4E45-8CCB-40697FD30EDD}"/>
              </a:ext>
            </a:extLst>
          </p:cNvPr>
          <p:cNvCxnSpPr>
            <a:cxnSpLocks noChangeShapeType="1"/>
            <a:stCxn id="414" idx="2"/>
            <a:endCxn id="423" idx="0"/>
          </p:cNvCxnSpPr>
          <p:nvPr/>
        </p:nvCxnSpPr>
        <p:spPr bwMode="auto">
          <a:xfrm>
            <a:off x="1257300" y="4280238"/>
            <a:ext cx="990600" cy="1186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9" name="AutoShape 58">
            <a:extLst>
              <a:ext uri="{FF2B5EF4-FFF2-40B4-BE49-F238E27FC236}">
                <a16:creationId xmlns:a16="http://schemas.microsoft.com/office/drawing/2014/main" id="{F13CD436-13F7-438B-B449-79263D514330}"/>
              </a:ext>
            </a:extLst>
          </p:cNvPr>
          <p:cNvCxnSpPr>
            <a:cxnSpLocks noChangeShapeType="1"/>
            <a:stCxn id="411" idx="2"/>
            <a:endCxn id="414" idx="0"/>
          </p:cNvCxnSpPr>
          <p:nvPr/>
        </p:nvCxnSpPr>
        <p:spPr bwMode="auto">
          <a:xfrm flipH="1">
            <a:off x="1257300" y="3755071"/>
            <a:ext cx="2438400" cy="1751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0" name="AutoShape 59">
            <a:extLst>
              <a:ext uri="{FF2B5EF4-FFF2-40B4-BE49-F238E27FC236}">
                <a16:creationId xmlns:a16="http://schemas.microsoft.com/office/drawing/2014/main" id="{240C5640-E2BA-4AF5-8CF9-8A245EBFAB7E}"/>
              </a:ext>
            </a:extLst>
          </p:cNvPr>
          <p:cNvCxnSpPr>
            <a:cxnSpLocks noChangeShapeType="1"/>
            <a:stCxn id="411" idx="2"/>
            <a:endCxn id="417" idx="0"/>
          </p:cNvCxnSpPr>
          <p:nvPr/>
        </p:nvCxnSpPr>
        <p:spPr bwMode="auto">
          <a:xfrm>
            <a:off x="3695700" y="3755071"/>
            <a:ext cx="381000" cy="108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1" name="AutoShape 60">
            <a:extLst>
              <a:ext uri="{FF2B5EF4-FFF2-40B4-BE49-F238E27FC236}">
                <a16:creationId xmlns:a16="http://schemas.microsoft.com/office/drawing/2014/main" id="{2AA4BDB0-91FA-4227-8BC2-D9BE8F525BC1}"/>
              </a:ext>
            </a:extLst>
          </p:cNvPr>
          <p:cNvCxnSpPr>
            <a:cxnSpLocks noChangeShapeType="1"/>
            <a:stCxn id="411" idx="2"/>
            <a:endCxn id="420" idx="0"/>
          </p:cNvCxnSpPr>
          <p:nvPr/>
        </p:nvCxnSpPr>
        <p:spPr bwMode="auto">
          <a:xfrm>
            <a:off x="3695700" y="3755071"/>
            <a:ext cx="2133600" cy="108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52" name="Line 61">
            <a:extLst>
              <a:ext uri="{FF2B5EF4-FFF2-40B4-BE49-F238E27FC236}">
                <a16:creationId xmlns:a16="http://schemas.microsoft.com/office/drawing/2014/main" id="{AB892053-6E9F-4F54-B10B-4682D01026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3" name="Line 66">
            <a:extLst>
              <a:ext uri="{FF2B5EF4-FFF2-40B4-BE49-F238E27FC236}">
                <a16:creationId xmlns:a16="http://schemas.microsoft.com/office/drawing/2014/main" id="{6B007366-1D93-4A3F-96CD-D80F9AB63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4" name="Group 70">
            <a:extLst>
              <a:ext uri="{FF2B5EF4-FFF2-40B4-BE49-F238E27FC236}">
                <a16:creationId xmlns:a16="http://schemas.microsoft.com/office/drawing/2014/main" id="{5F1D3AD0-5300-461E-8E1C-9A12CB839040}"/>
              </a:ext>
            </a:extLst>
          </p:cNvPr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355" name="Group 71">
              <a:extLst>
                <a:ext uri="{FF2B5EF4-FFF2-40B4-BE49-F238E27FC236}">
                  <a16:creationId xmlns:a16="http://schemas.microsoft.com/office/drawing/2014/main" id="{D4371735-EDD8-47D2-82CB-F690ACB30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357" name="AutoShape 72">
                <a:extLst>
                  <a:ext uri="{FF2B5EF4-FFF2-40B4-BE49-F238E27FC236}">
                    <a16:creationId xmlns:a16="http://schemas.microsoft.com/office/drawing/2014/main" id="{39BA483F-4397-400B-9D22-7CBAC2C3C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58" name="AutoShape 73">
                <a:extLst>
                  <a:ext uri="{FF2B5EF4-FFF2-40B4-BE49-F238E27FC236}">
                    <a16:creationId xmlns:a16="http://schemas.microsoft.com/office/drawing/2014/main" id="{3E081890-DAAF-49AC-B374-C119560E0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59" name="AutoShape 74">
                <a:extLst>
                  <a:ext uri="{FF2B5EF4-FFF2-40B4-BE49-F238E27FC236}">
                    <a16:creationId xmlns:a16="http://schemas.microsoft.com/office/drawing/2014/main" id="{79F351A8-DCFB-4916-B4A2-B79CB5D7A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360" name="AutoShape 75">
                <a:extLst>
                  <a:ext uri="{FF2B5EF4-FFF2-40B4-BE49-F238E27FC236}">
                    <a16:creationId xmlns:a16="http://schemas.microsoft.com/office/drawing/2014/main" id="{70FAB33F-21D5-4D59-A486-E87820CF6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61" name="AutoShape 76">
                <a:extLst>
                  <a:ext uri="{FF2B5EF4-FFF2-40B4-BE49-F238E27FC236}">
                    <a16:creationId xmlns:a16="http://schemas.microsoft.com/office/drawing/2014/main" id="{C514CCE8-B0F3-4C90-9410-FFB7A926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362" name="AutoShape 77">
                <a:extLst>
                  <a:ext uri="{FF2B5EF4-FFF2-40B4-BE49-F238E27FC236}">
                    <a16:creationId xmlns:a16="http://schemas.microsoft.com/office/drawing/2014/main" id="{2708A61A-EA93-44A8-BB25-6DDB9F29D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363" name="AutoShape 78">
                <a:extLst>
                  <a:ext uri="{FF2B5EF4-FFF2-40B4-BE49-F238E27FC236}">
                    <a16:creationId xmlns:a16="http://schemas.microsoft.com/office/drawing/2014/main" id="{26D629F7-F58E-4914-84EB-9190FE39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64" name="AutoShape 79">
                <a:extLst>
                  <a:ext uri="{FF2B5EF4-FFF2-40B4-BE49-F238E27FC236}">
                    <a16:creationId xmlns:a16="http://schemas.microsoft.com/office/drawing/2014/main" id="{AE9080BD-393C-4875-A8CB-E3B9C0BE8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365" name="AutoShape 80">
                <a:extLst>
                  <a:ext uri="{FF2B5EF4-FFF2-40B4-BE49-F238E27FC236}">
                    <a16:creationId xmlns:a16="http://schemas.microsoft.com/office/drawing/2014/main" id="{D938BFAD-80BF-4DDA-912F-563D33DD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366" name="AutoShape 81">
                <a:extLst>
                  <a:ext uri="{FF2B5EF4-FFF2-40B4-BE49-F238E27FC236}">
                    <a16:creationId xmlns:a16="http://schemas.microsoft.com/office/drawing/2014/main" id="{CF9FDF9A-828A-49F6-8680-7C9C29131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367" name="AutoShape 82">
                <a:extLst>
                  <a:ext uri="{FF2B5EF4-FFF2-40B4-BE49-F238E27FC236}">
                    <a16:creationId xmlns:a16="http://schemas.microsoft.com/office/drawing/2014/main" id="{6660BEDF-4646-45C6-BB6B-5A7F743F6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368" name="AutoShape 83">
                <a:extLst>
                  <a:ext uri="{FF2B5EF4-FFF2-40B4-BE49-F238E27FC236}">
                    <a16:creationId xmlns:a16="http://schemas.microsoft.com/office/drawing/2014/main" id="{B86EF4A1-784C-417D-AE2A-D78D97062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9" name="AutoShape 84">
                <a:extLst>
                  <a:ext uri="{FF2B5EF4-FFF2-40B4-BE49-F238E27FC236}">
                    <a16:creationId xmlns:a16="http://schemas.microsoft.com/office/drawing/2014/main" id="{F3456078-C144-4464-9FEC-726D0BC30262}"/>
                  </a:ext>
                </a:extLst>
              </p:cNvPr>
              <p:cNvCxnSpPr>
                <a:cxnSpLocks noChangeShapeType="1"/>
                <a:stCxn id="357" idx="5"/>
                <a:endCxn id="361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0" name="AutoShape 85">
                <a:extLst>
                  <a:ext uri="{FF2B5EF4-FFF2-40B4-BE49-F238E27FC236}">
                    <a16:creationId xmlns:a16="http://schemas.microsoft.com/office/drawing/2014/main" id="{FDA7AB5A-A1BC-48BB-81DA-685D62C1BAB6}"/>
                  </a:ext>
                </a:extLst>
              </p:cNvPr>
              <p:cNvCxnSpPr>
                <a:cxnSpLocks noChangeShapeType="1"/>
                <a:stCxn id="361" idx="5"/>
                <a:endCxn id="362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1" name="AutoShape 86">
                <a:extLst>
                  <a:ext uri="{FF2B5EF4-FFF2-40B4-BE49-F238E27FC236}">
                    <a16:creationId xmlns:a16="http://schemas.microsoft.com/office/drawing/2014/main" id="{C287FD02-77F1-411D-87CF-C7DD0C34DF1D}"/>
                  </a:ext>
                </a:extLst>
              </p:cNvPr>
              <p:cNvCxnSpPr>
                <a:cxnSpLocks noChangeShapeType="1"/>
                <a:stCxn id="365" idx="3"/>
                <a:endCxn id="362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2" name="AutoShape 87">
                <a:extLst>
                  <a:ext uri="{FF2B5EF4-FFF2-40B4-BE49-F238E27FC236}">
                    <a16:creationId xmlns:a16="http://schemas.microsoft.com/office/drawing/2014/main" id="{46B2FB90-776B-4ADF-A125-0921E7A7E807}"/>
                  </a:ext>
                </a:extLst>
              </p:cNvPr>
              <p:cNvCxnSpPr>
                <a:cxnSpLocks noChangeShapeType="1"/>
                <a:stCxn id="365" idx="2"/>
                <a:endCxn id="361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3" name="AutoShape 88">
                <a:extLst>
                  <a:ext uri="{FF2B5EF4-FFF2-40B4-BE49-F238E27FC236}">
                    <a16:creationId xmlns:a16="http://schemas.microsoft.com/office/drawing/2014/main" id="{CF36554A-4C73-45B8-BD12-05CD99976D93}"/>
                  </a:ext>
                </a:extLst>
              </p:cNvPr>
              <p:cNvCxnSpPr>
                <a:cxnSpLocks noChangeShapeType="1"/>
                <a:stCxn id="364" idx="4"/>
                <a:endCxn id="365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4" name="AutoShape 89">
                <a:extLst>
                  <a:ext uri="{FF2B5EF4-FFF2-40B4-BE49-F238E27FC236}">
                    <a16:creationId xmlns:a16="http://schemas.microsoft.com/office/drawing/2014/main" id="{50BC8200-0C5B-483E-8805-87A23195B771}"/>
                  </a:ext>
                </a:extLst>
              </p:cNvPr>
              <p:cNvCxnSpPr>
                <a:cxnSpLocks noChangeShapeType="1"/>
                <a:stCxn id="364" idx="5"/>
                <a:endCxn id="368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5" name="AutoShape 90">
                <a:extLst>
                  <a:ext uri="{FF2B5EF4-FFF2-40B4-BE49-F238E27FC236}">
                    <a16:creationId xmlns:a16="http://schemas.microsoft.com/office/drawing/2014/main" id="{C07B4991-4E35-4CE8-AF6B-542014FC22E3}"/>
                  </a:ext>
                </a:extLst>
              </p:cNvPr>
              <p:cNvCxnSpPr>
                <a:cxnSpLocks noChangeShapeType="1"/>
                <a:stCxn id="368" idx="0"/>
                <a:endCxn id="367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6" name="AutoShape 91">
                <a:extLst>
                  <a:ext uri="{FF2B5EF4-FFF2-40B4-BE49-F238E27FC236}">
                    <a16:creationId xmlns:a16="http://schemas.microsoft.com/office/drawing/2014/main" id="{0EDCC37C-6858-42ED-B766-27DAF1A3BD8A}"/>
                  </a:ext>
                </a:extLst>
              </p:cNvPr>
              <p:cNvCxnSpPr>
                <a:cxnSpLocks noChangeShapeType="1"/>
                <a:stCxn id="367" idx="0"/>
                <a:endCxn id="358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7" name="AutoShape 92">
                <a:extLst>
                  <a:ext uri="{FF2B5EF4-FFF2-40B4-BE49-F238E27FC236}">
                    <a16:creationId xmlns:a16="http://schemas.microsoft.com/office/drawing/2014/main" id="{231CEBDE-E8F4-4346-B101-A0542E546CB5}"/>
                  </a:ext>
                </a:extLst>
              </p:cNvPr>
              <p:cNvCxnSpPr>
                <a:cxnSpLocks noChangeShapeType="1"/>
                <a:stCxn id="357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8" name="AutoShape 93">
                <a:extLst>
                  <a:ext uri="{FF2B5EF4-FFF2-40B4-BE49-F238E27FC236}">
                    <a16:creationId xmlns:a16="http://schemas.microsoft.com/office/drawing/2014/main" id="{B302A451-7A07-45CB-BB23-A921F3B88DA5}"/>
                  </a:ext>
                </a:extLst>
              </p:cNvPr>
              <p:cNvCxnSpPr>
                <a:cxnSpLocks noChangeShapeType="1"/>
                <a:stCxn id="359" idx="1"/>
                <a:endCxn id="360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9" name="AutoShape 94">
                <a:extLst>
                  <a:ext uri="{FF2B5EF4-FFF2-40B4-BE49-F238E27FC236}">
                    <a16:creationId xmlns:a16="http://schemas.microsoft.com/office/drawing/2014/main" id="{69182EE5-2162-44B6-91C1-3DD027E0C87B}"/>
                  </a:ext>
                </a:extLst>
              </p:cNvPr>
              <p:cNvCxnSpPr>
                <a:cxnSpLocks noChangeShapeType="1"/>
                <a:endCxn id="366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0" name="AutoShape 95">
                <a:extLst>
                  <a:ext uri="{FF2B5EF4-FFF2-40B4-BE49-F238E27FC236}">
                    <a16:creationId xmlns:a16="http://schemas.microsoft.com/office/drawing/2014/main" id="{C8C78E58-64D9-4D52-9D24-AC619BD8C66C}"/>
                  </a:ext>
                </a:extLst>
              </p:cNvPr>
              <p:cNvCxnSpPr>
                <a:cxnSpLocks noChangeShapeType="1"/>
                <a:stCxn id="363" idx="2"/>
                <a:endCxn id="366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1" name="AutoShape 96">
                <a:extLst>
                  <a:ext uri="{FF2B5EF4-FFF2-40B4-BE49-F238E27FC236}">
                    <a16:creationId xmlns:a16="http://schemas.microsoft.com/office/drawing/2014/main" id="{BB4347C4-5394-44C5-B976-52445042BEDF}"/>
                  </a:ext>
                </a:extLst>
              </p:cNvPr>
              <p:cNvCxnSpPr>
                <a:cxnSpLocks noChangeShapeType="1"/>
                <a:stCxn id="359" idx="7"/>
                <a:endCxn id="363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2" name="AutoShape 97">
                <a:extLst>
                  <a:ext uri="{FF2B5EF4-FFF2-40B4-BE49-F238E27FC236}">
                    <a16:creationId xmlns:a16="http://schemas.microsoft.com/office/drawing/2014/main" id="{292646BE-CF24-4708-BD09-E1710D9F844A}"/>
                  </a:ext>
                </a:extLst>
              </p:cNvPr>
              <p:cNvCxnSpPr>
                <a:cxnSpLocks noChangeShapeType="1"/>
                <a:stCxn id="359" idx="6"/>
                <a:endCxn id="364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3" name="AutoShape 98">
                <a:extLst>
                  <a:ext uri="{FF2B5EF4-FFF2-40B4-BE49-F238E27FC236}">
                    <a16:creationId xmlns:a16="http://schemas.microsoft.com/office/drawing/2014/main" id="{949CD037-1C4C-4071-A3B3-37D82B6B4F6C}"/>
                  </a:ext>
                </a:extLst>
              </p:cNvPr>
              <p:cNvCxnSpPr>
                <a:cxnSpLocks noChangeShapeType="1"/>
                <a:stCxn id="367" idx="1"/>
                <a:endCxn id="363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4" name="AutoShape 99">
                <a:extLst>
                  <a:ext uri="{FF2B5EF4-FFF2-40B4-BE49-F238E27FC236}">
                    <a16:creationId xmlns:a16="http://schemas.microsoft.com/office/drawing/2014/main" id="{672AAA4B-03AA-4956-A851-1463692029CC}"/>
                  </a:ext>
                </a:extLst>
              </p:cNvPr>
              <p:cNvCxnSpPr>
                <a:cxnSpLocks noChangeShapeType="1"/>
                <a:stCxn id="357" idx="6"/>
                <a:endCxn id="364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356" name="AutoShape 100">
              <a:extLst>
                <a:ext uri="{FF2B5EF4-FFF2-40B4-BE49-F238E27FC236}">
                  <a16:creationId xmlns:a16="http://schemas.microsoft.com/office/drawing/2014/main" id="{C51D70AE-5541-48E8-8210-4668015A24D7}"/>
                </a:ext>
              </a:extLst>
            </p:cNvPr>
            <p:cNvCxnSpPr>
              <a:cxnSpLocks noChangeShapeType="1"/>
              <a:stCxn id="362" idx="6"/>
              <a:endCxn id="368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385" name="AutoShape 101">
            <a:extLst>
              <a:ext uri="{FF2B5EF4-FFF2-40B4-BE49-F238E27FC236}">
                <a16:creationId xmlns:a16="http://schemas.microsoft.com/office/drawing/2014/main" id="{9FD3698E-7CC3-426E-BE38-F1103D6C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86" name="Group 111">
            <a:extLst>
              <a:ext uri="{FF2B5EF4-FFF2-40B4-BE49-F238E27FC236}">
                <a16:creationId xmlns:a16="http://schemas.microsoft.com/office/drawing/2014/main" id="{8C0B16B7-2AF5-4FAC-97A9-60A8B103C0D0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387" name="AutoShape 112">
              <a:extLst>
                <a:ext uri="{FF2B5EF4-FFF2-40B4-BE49-F238E27FC236}">
                  <a16:creationId xmlns:a16="http://schemas.microsoft.com/office/drawing/2014/main" id="{F4CAEC0A-E1A2-4231-879A-E7AFA873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388" name="AutoShape 113">
              <a:extLst>
                <a:ext uri="{FF2B5EF4-FFF2-40B4-BE49-F238E27FC236}">
                  <a16:creationId xmlns:a16="http://schemas.microsoft.com/office/drawing/2014/main" id="{D3981F86-C00E-4FB5-A70C-F623AD8CC999}"/>
                </a:ext>
              </a:extLst>
            </p:cNvPr>
            <p:cNvCxnSpPr>
              <a:cxnSpLocks noChangeShapeType="1"/>
              <a:stCxn id="398" idx="0"/>
              <a:endCxn id="387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89" name="Group 114">
            <a:extLst>
              <a:ext uri="{FF2B5EF4-FFF2-40B4-BE49-F238E27FC236}">
                <a16:creationId xmlns:a16="http://schemas.microsoft.com/office/drawing/2014/main" id="{0C22583D-E228-4DF3-8B42-FB0A468D89F9}"/>
              </a:ext>
            </a:extLst>
          </p:cNvPr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390" name="AutoShape 115">
              <a:extLst>
                <a:ext uri="{FF2B5EF4-FFF2-40B4-BE49-F238E27FC236}">
                  <a16:creationId xmlns:a16="http://schemas.microsoft.com/office/drawing/2014/main" id="{B0920A2E-894E-4572-B3E8-2501B1A7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91" name="AutoShape 116">
              <a:extLst>
                <a:ext uri="{FF2B5EF4-FFF2-40B4-BE49-F238E27FC236}">
                  <a16:creationId xmlns:a16="http://schemas.microsoft.com/office/drawing/2014/main" id="{6D1593E9-AF53-4D22-AA4D-B0663B8470FE}"/>
                </a:ext>
              </a:extLst>
            </p:cNvPr>
            <p:cNvCxnSpPr>
              <a:cxnSpLocks noChangeShapeType="1"/>
              <a:stCxn id="387" idx="0"/>
              <a:endCxn id="390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92" name="Group 117">
            <a:extLst>
              <a:ext uri="{FF2B5EF4-FFF2-40B4-BE49-F238E27FC236}">
                <a16:creationId xmlns:a16="http://schemas.microsoft.com/office/drawing/2014/main" id="{9AD62CA7-047F-4D4D-B054-19013ED5CE5F}"/>
              </a:ext>
            </a:extLst>
          </p:cNvPr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393" name="AutoShape 118">
              <a:extLst>
                <a:ext uri="{FF2B5EF4-FFF2-40B4-BE49-F238E27FC236}">
                  <a16:creationId xmlns:a16="http://schemas.microsoft.com/office/drawing/2014/main" id="{804FD3A4-2A31-49A2-BE99-98D16C840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94" name="AutoShape 119">
              <a:extLst>
                <a:ext uri="{FF2B5EF4-FFF2-40B4-BE49-F238E27FC236}">
                  <a16:creationId xmlns:a16="http://schemas.microsoft.com/office/drawing/2014/main" id="{CA9AAB91-34D0-45EB-B681-04D6630F4A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95" name="Group 129">
            <a:extLst>
              <a:ext uri="{FF2B5EF4-FFF2-40B4-BE49-F238E27FC236}">
                <a16:creationId xmlns:a16="http://schemas.microsoft.com/office/drawing/2014/main" id="{115586C8-C8BF-4B56-816F-9C36D1C861CA}"/>
              </a:ext>
            </a:extLst>
          </p:cNvPr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396" name="AutoShape 130">
              <a:extLst>
                <a:ext uri="{FF2B5EF4-FFF2-40B4-BE49-F238E27FC236}">
                  <a16:creationId xmlns:a16="http://schemas.microsoft.com/office/drawing/2014/main" id="{3992F499-0F93-4F08-81EA-6EEB6B0A0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397" name="AutoShape 131">
              <a:extLst>
                <a:ext uri="{FF2B5EF4-FFF2-40B4-BE49-F238E27FC236}">
                  <a16:creationId xmlns:a16="http://schemas.microsoft.com/office/drawing/2014/main" id="{50EFE817-620D-4FC9-AAF0-87B0BD6AA788}"/>
                </a:ext>
              </a:extLst>
            </p:cNvPr>
            <p:cNvCxnSpPr>
              <a:cxnSpLocks noChangeShapeType="1"/>
              <a:stCxn id="393" idx="6"/>
              <a:endCxn id="396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398" name="AutoShape 132">
            <a:extLst>
              <a:ext uri="{FF2B5EF4-FFF2-40B4-BE49-F238E27FC236}">
                <a16:creationId xmlns:a16="http://schemas.microsoft.com/office/drawing/2014/main" id="{4025D073-28B0-4D01-AFC7-EF66B60CB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399" name="AutoShape 133">
            <a:extLst>
              <a:ext uri="{FF2B5EF4-FFF2-40B4-BE49-F238E27FC236}">
                <a16:creationId xmlns:a16="http://schemas.microsoft.com/office/drawing/2014/main" id="{EE6388E0-8E42-4222-A2D7-025F065D6F56}"/>
              </a:ext>
            </a:extLst>
          </p:cNvPr>
          <p:cNvCxnSpPr>
            <a:cxnSpLocks noChangeShapeType="1"/>
            <a:stCxn id="396" idx="5"/>
            <a:endCxn id="39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401" name="Oval 141">
            <a:extLst>
              <a:ext uri="{FF2B5EF4-FFF2-40B4-BE49-F238E27FC236}">
                <a16:creationId xmlns:a16="http://schemas.microsoft.com/office/drawing/2014/main" id="{5AC4E48A-F14F-40E0-B657-DEDC092C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2" name="Oval 142">
            <a:extLst>
              <a:ext uri="{FF2B5EF4-FFF2-40B4-BE49-F238E27FC236}">
                <a16:creationId xmlns:a16="http://schemas.microsoft.com/office/drawing/2014/main" id="{A7944270-8B99-4BB9-9DBE-019227767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3" name="Oval 145">
            <a:extLst>
              <a:ext uri="{FF2B5EF4-FFF2-40B4-BE49-F238E27FC236}">
                <a16:creationId xmlns:a16="http://schemas.microsoft.com/office/drawing/2014/main" id="{18FBCA5C-97D9-42EB-B51A-BE565F7D5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Oval 149">
            <a:extLst>
              <a:ext uri="{FF2B5EF4-FFF2-40B4-BE49-F238E27FC236}">
                <a16:creationId xmlns:a16="http://schemas.microsoft.com/office/drawing/2014/main" id="{1FBF4551-E9E1-4CA4-BCF3-57C0E3A6D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5" name="Oval 153">
            <a:extLst>
              <a:ext uri="{FF2B5EF4-FFF2-40B4-BE49-F238E27FC236}">
                <a16:creationId xmlns:a16="http://schemas.microsoft.com/office/drawing/2014/main" id="{2FDDFB59-8993-422E-A82C-276E6C50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6" name="Oval 155">
            <a:extLst>
              <a:ext uri="{FF2B5EF4-FFF2-40B4-BE49-F238E27FC236}">
                <a16:creationId xmlns:a16="http://schemas.microsoft.com/office/drawing/2014/main" id="{F64141AC-862C-42B8-81FF-0DE52BCEE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7" name="Line 157">
            <a:extLst>
              <a:ext uri="{FF2B5EF4-FFF2-40B4-BE49-F238E27FC236}">
                <a16:creationId xmlns:a16="http://schemas.microsoft.com/office/drawing/2014/main" id="{A34CAED6-F9C3-45E4-9FCD-AAAC3289EC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8" name="Line 159">
            <a:extLst>
              <a:ext uri="{FF2B5EF4-FFF2-40B4-BE49-F238E27FC236}">
                <a16:creationId xmlns:a16="http://schemas.microsoft.com/office/drawing/2014/main" id="{C1086059-AA1C-4759-A037-7747F95D0B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9" name="Line 160">
            <a:extLst>
              <a:ext uri="{FF2B5EF4-FFF2-40B4-BE49-F238E27FC236}">
                <a16:creationId xmlns:a16="http://schemas.microsoft.com/office/drawing/2014/main" id="{FED95191-7584-4F6C-8A9B-AF4F65FFF4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A5713B9-066A-4BAE-B0A2-6D495D5B2157}"/>
              </a:ext>
            </a:extLst>
          </p:cNvPr>
          <p:cNvGrpSpPr/>
          <p:nvPr/>
        </p:nvGrpSpPr>
        <p:grpSpPr>
          <a:xfrm>
            <a:off x="3200400" y="3433765"/>
            <a:ext cx="990600" cy="321306"/>
            <a:chOff x="5791200" y="3433765"/>
            <a:chExt cx="990600" cy="321306"/>
          </a:xfrm>
        </p:grpSpPr>
        <p:sp>
          <p:nvSpPr>
            <p:cNvPr id="411" name="Text Box 4">
              <a:extLst>
                <a:ext uri="{FF2B5EF4-FFF2-40B4-BE49-F238E27FC236}">
                  <a16:creationId xmlns:a16="http://schemas.microsoft.com/office/drawing/2014/main" id="{2105310A-471C-4D3E-ABDC-0E5401969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2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2" name="Oval 163">
              <a:extLst>
                <a:ext uri="{FF2B5EF4-FFF2-40B4-BE49-F238E27FC236}">
                  <a16:creationId xmlns:a16="http://schemas.microsoft.com/office/drawing/2014/main" id="{5218C13E-903B-4CB1-8E53-6BA70D00C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2EA206B3-8307-4C5A-A8CC-9EDCDA8C91FF}"/>
              </a:ext>
            </a:extLst>
          </p:cNvPr>
          <p:cNvGrpSpPr/>
          <p:nvPr/>
        </p:nvGrpSpPr>
        <p:grpSpPr>
          <a:xfrm>
            <a:off x="1066800" y="3930270"/>
            <a:ext cx="381000" cy="349968"/>
            <a:chOff x="3657600" y="3930270"/>
            <a:chExt cx="381000" cy="349968"/>
          </a:xfrm>
        </p:grpSpPr>
        <p:sp>
          <p:nvSpPr>
            <p:cNvPr id="414" name="Text Box 7">
              <a:extLst>
                <a:ext uri="{FF2B5EF4-FFF2-40B4-BE49-F238E27FC236}">
                  <a16:creationId xmlns:a16="http://schemas.microsoft.com/office/drawing/2014/main" id="{891F1280-96A5-4148-99A2-3D9463BCD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15" name="Oval 164">
              <a:extLst>
                <a:ext uri="{FF2B5EF4-FFF2-40B4-BE49-F238E27FC236}">
                  <a16:creationId xmlns:a16="http://schemas.microsoft.com/office/drawing/2014/main" id="{B9BADF5C-535A-469C-B8C1-C8B17753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4F98A3C9-16EF-41B4-B789-49752913316A}"/>
              </a:ext>
            </a:extLst>
          </p:cNvPr>
          <p:cNvGrpSpPr/>
          <p:nvPr/>
        </p:nvGrpSpPr>
        <p:grpSpPr>
          <a:xfrm>
            <a:off x="3886200" y="3863325"/>
            <a:ext cx="381000" cy="349968"/>
            <a:chOff x="6477000" y="3863325"/>
            <a:chExt cx="381000" cy="349968"/>
          </a:xfrm>
        </p:grpSpPr>
        <p:sp>
          <p:nvSpPr>
            <p:cNvPr id="417" name="Text Box 16">
              <a:extLst>
                <a:ext uri="{FF2B5EF4-FFF2-40B4-BE49-F238E27FC236}">
                  <a16:creationId xmlns:a16="http://schemas.microsoft.com/office/drawing/2014/main" id="{E4B0F82F-729D-4C2C-A315-F87E14425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418" name="Oval 165">
              <a:extLst>
                <a:ext uri="{FF2B5EF4-FFF2-40B4-BE49-F238E27FC236}">
                  <a16:creationId xmlns:a16="http://schemas.microsoft.com/office/drawing/2014/main" id="{20F84FCC-E787-49AD-B909-1CEC397C2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B52D4FBF-2807-43D9-968E-A966AC431701}"/>
              </a:ext>
            </a:extLst>
          </p:cNvPr>
          <p:cNvGrpSpPr/>
          <p:nvPr/>
        </p:nvGrpSpPr>
        <p:grpSpPr>
          <a:xfrm>
            <a:off x="5638800" y="3863325"/>
            <a:ext cx="381000" cy="349968"/>
            <a:chOff x="8229600" y="3863325"/>
            <a:chExt cx="381000" cy="349968"/>
          </a:xfrm>
        </p:grpSpPr>
        <p:sp>
          <p:nvSpPr>
            <p:cNvPr id="420" name="Text Box 8">
              <a:extLst>
                <a:ext uri="{FF2B5EF4-FFF2-40B4-BE49-F238E27FC236}">
                  <a16:creationId xmlns:a16="http://schemas.microsoft.com/office/drawing/2014/main" id="{91BA5623-8D3D-4911-B608-401158528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421" name="Oval 166">
              <a:extLst>
                <a:ext uri="{FF2B5EF4-FFF2-40B4-BE49-F238E27FC236}">
                  <a16:creationId xmlns:a16="http://schemas.microsoft.com/office/drawing/2014/main" id="{21193761-218C-41CF-A123-9C785BBB6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30F64F49-8822-44FF-B5BE-ED28BCCB8AE3}"/>
              </a:ext>
            </a:extLst>
          </p:cNvPr>
          <p:cNvGrpSpPr/>
          <p:nvPr/>
        </p:nvGrpSpPr>
        <p:grpSpPr>
          <a:xfrm>
            <a:off x="2057400" y="4398881"/>
            <a:ext cx="381000" cy="349968"/>
            <a:chOff x="4648200" y="4398881"/>
            <a:chExt cx="381000" cy="349968"/>
          </a:xfrm>
        </p:grpSpPr>
        <p:sp>
          <p:nvSpPr>
            <p:cNvPr id="423" name="Text Box 38">
              <a:extLst>
                <a:ext uri="{FF2B5EF4-FFF2-40B4-BE49-F238E27FC236}">
                  <a16:creationId xmlns:a16="http://schemas.microsoft.com/office/drawing/2014/main" id="{FE1C5B2A-21DA-406D-B195-A7A6FDAC8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424" name="Oval 169">
              <a:extLst>
                <a:ext uri="{FF2B5EF4-FFF2-40B4-BE49-F238E27FC236}">
                  <a16:creationId xmlns:a16="http://schemas.microsoft.com/office/drawing/2014/main" id="{93EBC32F-9FED-47A6-9514-07D19366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5BAFC07-253B-43D5-8185-A79C2254A9C9}"/>
              </a:ext>
            </a:extLst>
          </p:cNvPr>
          <p:cNvGrpSpPr/>
          <p:nvPr/>
        </p:nvGrpSpPr>
        <p:grpSpPr>
          <a:xfrm>
            <a:off x="1676400" y="4934437"/>
            <a:ext cx="381000" cy="349968"/>
            <a:chOff x="4267200" y="4934437"/>
            <a:chExt cx="381000" cy="349968"/>
          </a:xfrm>
        </p:grpSpPr>
        <p:sp>
          <p:nvSpPr>
            <p:cNvPr id="426" name="Text Box 40">
              <a:extLst>
                <a:ext uri="{FF2B5EF4-FFF2-40B4-BE49-F238E27FC236}">
                  <a16:creationId xmlns:a16="http://schemas.microsoft.com/office/drawing/2014/main" id="{79DA0575-3AFB-44B8-AD60-87CD95F47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27" name="Oval 172">
              <a:extLst>
                <a:ext uri="{FF2B5EF4-FFF2-40B4-BE49-F238E27FC236}">
                  <a16:creationId xmlns:a16="http://schemas.microsoft.com/office/drawing/2014/main" id="{AB68D382-0FD0-485C-A589-4822676E2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948583E7-28F4-426B-BF6D-00F331F531D6}"/>
              </a:ext>
            </a:extLst>
          </p:cNvPr>
          <p:cNvGrpSpPr/>
          <p:nvPr/>
        </p:nvGrpSpPr>
        <p:grpSpPr>
          <a:xfrm>
            <a:off x="2362200" y="4934437"/>
            <a:ext cx="381000" cy="349968"/>
            <a:chOff x="4953000" y="4934437"/>
            <a:chExt cx="381000" cy="349968"/>
          </a:xfrm>
        </p:grpSpPr>
        <p:sp>
          <p:nvSpPr>
            <p:cNvPr id="429" name="Text Box 42">
              <a:extLst>
                <a:ext uri="{FF2B5EF4-FFF2-40B4-BE49-F238E27FC236}">
                  <a16:creationId xmlns:a16="http://schemas.microsoft.com/office/drawing/2014/main" id="{49948C7A-2062-4270-A0ED-A9C55338F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30" name="Oval 173">
              <a:extLst>
                <a:ext uri="{FF2B5EF4-FFF2-40B4-BE49-F238E27FC236}">
                  <a16:creationId xmlns:a16="http://schemas.microsoft.com/office/drawing/2014/main" id="{119B02D2-8766-422F-AA42-549437671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AF7A8AA0-2165-4FF5-9480-BA83E96CF34C}"/>
              </a:ext>
            </a:extLst>
          </p:cNvPr>
          <p:cNvGrpSpPr/>
          <p:nvPr/>
        </p:nvGrpSpPr>
        <p:grpSpPr>
          <a:xfrm>
            <a:off x="2362200" y="5469992"/>
            <a:ext cx="381000" cy="349968"/>
            <a:chOff x="4953000" y="5469992"/>
            <a:chExt cx="381000" cy="349968"/>
          </a:xfrm>
        </p:grpSpPr>
        <p:sp>
          <p:nvSpPr>
            <p:cNvPr id="432" name="Text Box 41">
              <a:extLst>
                <a:ext uri="{FF2B5EF4-FFF2-40B4-BE49-F238E27FC236}">
                  <a16:creationId xmlns:a16="http://schemas.microsoft.com/office/drawing/2014/main" id="{12E03338-6992-4E66-A68A-2C18D7799D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33" name="Oval 177">
              <a:extLst>
                <a:ext uri="{FF2B5EF4-FFF2-40B4-BE49-F238E27FC236}">
                  <a16:creationId xmlns:a16="http://schemas.microsoft.com/office/drawing/2014/main" id="{B56D98C0-C28B-4002-8FDF-3849F1A16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FC4C3C98-C7AC-4648-98CD-C612DEF76C71}"/>
              </a:ext>
            </a:extLst>
          </p:cNvPr>
          <p:cNvGrpSpPr/>
          <p:nvPr/>
        </p:nvGrpSpPr>
        <p:grpSpPr>
          <a:xfrm>
            <a:off x="2133600" y="5951156"/>
            <a:ext cx="381000" cy="349968"/>
            <a:chOff x="4724400" y="5951156"/>
            <a:chExt cx="381000" cy="349968"/>
          </a:xfrm>
        </p:grpSpPr>
        <p:sp>
          <p:nvSpPr>
            <p:cNvPr id="435" name="Text Box 45">
              <a:extLst>
                <a:ext uri="{FF2B5EF4-FFF2-40B4-BE49-F238E27FC236}">
                  <a16:creationId xmlns:a16="http://schemas.microsoft.com/office/drawing/2014/main" id="{35D555EE-33B9-4161-AB05-A2FDA95E3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6" name="Oval 178">
              <a:extLst>
                <a:ext uri="{FF2B5EF4-FFF2-40B4-BE49-F238E27FC236}">
                  <a16:creationId xmlns:a16="http://schemas.microsoft.com/office/drawing/2014/main" id="{A4DFDBA5-F98A-4A4C-9448-AE7196C6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C04D1869-BD6A-45F7-A408-E899E26DBE2B}"/>
              </a:ext>
            </a:extLst>
          </p:cNvPr>
          <p:cNvGrpSpPr/>
          <p:nvPr/>
        </p:nvGrpSpPr>
        <p:grpSpPr>
          <a:xfrm>
            <a:off x="2438400" y="6005548"/>
            <a:ext cx="762000" cy="321306"/>
            <a:chOff x="5029200" y="6005548"/>
            <a:chExt cx="762000" cy="321306"/>
          </a:xfrm>
        </p:grpSpPr>
        <p:sp>
          <p:nvSpPr>
            <p:cNvPr id="438" name="Text Box 46">
              <a:extLst>
                <a:ext uri="{FF2B5EF4-FFF2-40B4-BE49-F238E27FC236}">
                  <a16:creationId xmlns:a16="http://schemas.microsoft.com/office/drawing/2014/main" id="{EE323EB1-EC27-4BAB-9BB0-B0ABABE06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2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39" name="Oval 179">
              <a:extLst>
                <a:ext uri="{FF2B5EF4-FFF2-40B4-BE49-F238E27FC236}">
                  <a16:creationId xmlns:a16="http://schemas.microsoft.com/office/drawing/2014/main" id="{C0D01798-DC9C-4945-B98D-65615400F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97A4DFB1-3239-4CFE-9CED-AF06786943F4}"/>
              </a:ext>
            </a:extLst>
          </p:cNvPr>
          <p:cNvGrpSpPr/>
          <p:nvPr/>
        </p:nvGrpSpPr>
        <p:grpSpPr>
          <a:xfrm>
            <a:off x="533400" y="4431011"/>
            <a:ext cx="381000" cy="349968"/>
            <a:chOff x="4648200" y="4398881"/>
            <a:chExt cx="381000" cy="349968"/>
          </a:xfrm>
        </p:grpSpPr>
        <p:sp>
          <p:nvSpPr>
            <p:cNvPr id="441" name="Text Box 38">
              <a:extLst>
                <a:ext uri="{FF2B5EF4-FFF2-40B4-BE49-F238E27FC236}">
                  <a16:creationId xmlns:a16="http://schemas.microsoft.com/office/drawing/2014/main" id="{4D282DC4-2B16-41FE-ABF7-8BB0F9429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42" name="Oval 169">
              <a:extLst>
                <a:ext uri="{FF2B5EF4-FFF2-40B4-BE49-F238E27FC236}">
                  <a16:creationId xmlns:a16="http://schemas.microsoft.com/office/drawing/2014/main" id="{15C78E8B-24B4-4823-A491-CD727C2C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3D6F2F14-19C3-45F7-BCC4-C6048583C040}"/>
              </a:ext>
            </a:extLst>
          </p:cNvPr>
          <p:cNvGrpSpPr/>
          <p:nvPr/>
        </p:nvGrpSpPr>
        <p:grpSpPr>
          <a:xfrm>
            <a:off x="1219200" y="4419600"/>
            <a:ext cx="381000" cy="349968"/>
            <a:chOff x="4648200" y="4398881"/>
            <a:chExt cx="381000" cy="349968"/>
          </a:xfrm>
        </p:grpSpPr>
        <p:sp>
          <p:nvSpPr>
            <p:cNvPr id="444" name="Text Box 38">
              <a:extLst>
                <a:ext uri="{FF2B5EF4-FFF2-40B4-BE49-F238E27FC236}">
                  <a16:creationId xmlns:a16="http://schemas.microsoft.com/office/drawing/2014/main" id="{6E70EEC2-73C4-48E1-8C5B-0EA2D09E9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4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5" name="Oval 169">
              <a:extLst>
                <a:ext uri="{FF2B5EF4-FFF2-40B4-BE49-F238E27FC236}">
                  <a16:creationId xmlns:a16="http://schemas.microsoft.com/office/drawing/2014/main" id="{061C9E9B-8AE3-4E63-BE37-9814F090B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46" name="TextBox 445">
            <a:extLst>
              <a:ext uri="{FF2B5EF4-FFF2-40B4-BE49-F238E27FC236}">
                <a16:creationId xmlns:a16="http://schemas.microsoft.com/office/drawing/2014/main" id="{4E372F0B-6ECE-45B5-ABFC-5CFB29B146ED}"/>
              </a:ext>
            </a:extLst>
          </p:cNvPr>
          <p:cNvSpPr txBox="1"/>
          <p:nvPr/>
        </p:nvSpPr>
        <p:spPr>
          <a:xfrm>
            <a:off x="7488584" y="3352800"/>
            <a:ext cx="2467342" cy="344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s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s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47" name="Line 159">
            <a:extLst>
              <a:ext uri="{FF2B5EF4-FFF2-40B4-BE49-F238E27FC236}">
                <a16:creationId xmlns:a16="http://schemas.microsoft.com/office/drawing/2014/main" id="{D1A9D5C7-5DB5-461F-847D-7B3A3C8BD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001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8" name="Line 159">
            <a:extLst>
              <a:ext uri="{FF2B5EF4-FFF2-40B4-BE49-F238E27FC236}">
                <a16:creationId xmlns:a16="http://schemas.microsoft.com/office/drawing/2014/main" id="{6FE7D464-0CDA-4826-B041-D45818F5E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061" y="378860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9" name="Line 159">
            <a:extLst>
              <a:ext uri="{FF2B5EF4-FFF2-40B4-BE49-F238E27FC236}">
                <a16:creationId xmlns:a16="http://schemas.microsoft.com/office/drawing/2014/main" id="{FBEF5F87-83AE-4A78-B6AD-A818A5320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8441" y="5075981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0" name="Line 159">
            <a:extLst>
              <a:ext uri="{FF2B5EF4-FFF2-40B4-BE49-F238E27FC236}">
                <a16:creationId xmlns:a16="http://schemas.microsoft.com/office/drawing/2014/main" id="{45F2ABE0-C748-4BB1-95AF-45FBC36AD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4701" y="5589496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1" name="Line 159">
            <a:extLst>
              <a:ext uri="{FF2B5EF4-FFF2-40B4-BE49-F238E27FC236}">
                <a16:creationId xmlns:a16="http://schemas.microsoft.com/office/drawing/2014/main" id="{BBAA1303-D0E4-43D3-A91C-9D7F82B43A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13061" y="5796061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2" name="Line 159">
            <a:extLst>
              <a:ext uri="{FF2B5EF4-FFF2-40B4-BE49-F238E27FC236}">
                <a16:creationId xmlns:a16="http://schemas.microsoft.com/office/drawing/2014/main" id="{9CE5E8AD-6CF9-43D7-9BA4-D915A66E11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13061" y="6300117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/>
      <p:bldP spid="352" grpId="0" animBg="1"/>
      <p:bldP spid="353" grpId="0" animBg="1"/>
      <p:bldP spid="385" grpId="0" animBg="1"/>
      <p:bldP spid="398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E79E63-E932-48AE-B1BB-0E9A1F7A1B53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433765"/>
            <a:ext cx="5486400" cy="3336066"/>
            <a:chOff x="48" y="2332"/>
            <a:chExt cx="3456" cy="2392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18BCBA78-CDFE-4E2B-8518-24B5203B2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9D4F7EBA-F0ED-494A-B350-F928DC2AC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3B28B234-1D82-429D-9187-0EEC31744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FA26D81-D129-4BB6-9AC0-CDFA607C8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7AD8DBBC-3F99-44D3-BE6B-A8324102D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4B618CA4-E0B7-4660-987A-BBDF041A9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091BF694-91A9-4960-BFD6-7277BD1D9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2" name="AutoShape 11">
              <a:extLst>
                <a:ext uri="{FF2B5EF4-FFF2-40B4-BE49-F238E27FC236}">
                  <a16:creationId xmlns:a16="http://schemas.microsoft.com/office/drawing/2014/main" id="{0502497C-F3E0-4044-B13F-E7760AB8FAC6}"/>
                </a:ext>
              </a:extLst>
            </p:cNvPr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 flipH="1">
              <a:off x="168" y="2939"/>
              <a:ext cx="336" cy="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12">
              <a:extLst>
                <a:ext uri="{FF2B5EF4-FFF2-40B4-BE49-F238E27FC236}">
                  <a16:creationId xmlns:a16="http://schemas.microsoft.com/office/drawing/2014/main" id="{D4F97F3F-9ABA-4E62-BFB0-7A66062EAEE7}"/>
                </a:ext>
              </a:extLst>
            </p:cNvPr>
            <p:cNvCxnSpPr>
              <a:cxnSpLocks noChangeShapeType="1"/>
              <a:stCxn id="8" idx="2"/>
              <a:endCxn id="11" idx="0"/>
            </p:cNvCxnSpPr>
            <p:nvPr/>
          </p:nvCxnSpPr>
          <p:spPr bwMode="auto">
            <a:xfrm>
              <a:off x="504" y="2939"/>
              <a:ext cx="96" cy="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085328B7-9AF6-4AB8-BC83-1B2BD4BF8E21}"/>
                </a:ext>
              </a:extLst>
            </p:cNvPr>
            <p:cNvCxnSpPr>
              <a:cxnSpLocks noChangeShapeType="1"/>
              <a:stCxn id="7" idx="2"/>
              <a:endCxn id="6" idx="0"/>
            </p:cNvCxnSpPr>
            <p:nvPr/>
          </p:nvCxnSpPr>
          <p:spPr bwMode="auto">
            <a:xfrm>
              <a:off x="168" y="3284"/>
              <a:ext cx="0" cy="1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401B56F0-0856-49F6-9F67-3459E8DB1B8A}"/>
                </a:ext>
              </a:extLst>
            </p:cNvPr>
            <p:cNvCxnSpPr>
              <a:cxnSpLocks noChangeShapeType="1"/>
              <a:stCxn id="11" idx="2"/>
              <a:endCxn id="10" idx="0"/>
            </p:cNvCxnSpPr>
            <p:nvPr/>
          </p:nvCxnSpPr>
          <p:spPr bwMode="auto">
            <a:xfrm>
              <a:off x="600" y="3284"/>
              <a:ext cx="0" cy="1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7A9346-1124-4AB7-9626-2BE85345D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00"/>
              <a:chOff x="1152" y="2640"/>
              <a:chExt cx="1104" cy="1700"/>
            </a:xfrm>
          </p:grpSpPr>
          <p:sp>
            <p:nvSpPr>
              <p:cNvPr id="43" name="Text Box 16">
                <a:extLst>
                  <a:ext uri="{FF2B5EF4-FFF2-40B4-BE49-F238E27FC236}">
                    <a16:creationId xmlns:a16="http://schemas.microsoft.com/office/drawing/2014/main" id="{1700FE85-C010-49AA-8D3B-B380D168C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44" name="Text Box 17">
                <a:extLst>
                  <a:ext uri="{FF2B5EF4-FFF2-40B4-BE49-F238E27FC236}">
                    <a16:creationId xmlns:a16="http://schemas.microsoft.com/office/drawing/2014/main" id="{EEBBEEFC-7036-4365-8D48-DC0E3FEB63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45" name="Text Box 18">
                <a:extLst>
                  <a:ext uri="{FF2B5EF4-FFF2-40B4-BE49-F238E27FC236}">
                    <a16:creationId xmlns:a16="http://schemas.microsoft.com/office/drawing/2014/main" id="{41DB4A77-EE25-4E0F-BB80-0A5DA60BD5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46" name="Text Box 19">
                <a:extLst>
                  <a:ext uri="{FF2B5EF4-FFF2-40B4-BE49-F238E27FC236}">
                    <a16:creationId xmlns:a16="http://schemas.microsoft.com/office/drawing/2014/main" id="{EE207533-C38E-409D-926C-446B4D30F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7" name="Text Box 20">
                <a:extLst>
                  <a:ext uri="{FF2B5EF4-FFF2-40B4-BE49-F238E27FC236}">
                    <a16:creationId xmlns:a16="http://schemas.microsoft.com/office/drawing/2014/main" id="{FB2A67C2-2A7B-4FA6-A3B7-7EE9061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" name="Text Box 21">
                <a:extLst>
                  <a:ext uri="{FF2B5EF4-FFF2-40B4-BE49-F238E27FC236}">
                    <a16:creationId xmlns:a16="http://schemas.microsoft.com/office/drawing/2014/main" id="{A9C5F02C-F3E0-4AFF-907A-D1EBE7FC4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49" name="Text Box 22">
                <a:extLst>
                  <a:ext uri="{FF2B5EF4-FFF2-40B4-BE49-F238E27FC236}">
                    <a16:creationId xmlns:a16="http://schemas.microsoft.com/office/drawing/2014/main" id="{70C72D98-DB18-40A8-817B-5AE2AC187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0" name="Text Box 23">
                <a:extLst>
                  <a:ext uri="{FF2B5EF4-FFF2-40B4-BE49-F238E27FC236}">
                    <a16:creationId xmlns:a16="http://schemas.microsoft.com/office/drawing/2014/main" id="{55509B04-4D2F-4DE9-98F0-9A8EE9B86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1" name="Text Box 24">
                <a:extLst>
                  <a:ext uri="{FF2B5EF4-FFF2-40B4-BE49-F238E27FC236}">
                    <a16:creationId xmlns:a16="http://schemas.microsoft.com/office/drawing/2014/main" id="{FE8560E8-FD17-43B0-B049-880968133C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52" name="Text Box 25">
                <a:extLst>
                  <a:ext uri="{FF2B5EF4-FFF2-40B4-BE49-F238E27FC236}">
                    <a16:creationId xmlns:a16="http://schemas.microsoft.com/office/drawing/2014/main" id="{57308095-DC3F-4C2C-9858-15285235EA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53" name="AutoShape 26">
                <a:extLst>
                  <a:ext uri="{FF2B5EF4-FFF2-40B4-BE49-F238E27FC236}">
                    <a16:creationId xmlns:a16="http://schemas.microsoft.com/office/drawing/2014/main" id="{F78FE94C-93CE-49D1-B7FB-91F3859B259C}"/>
                  </a:ext>
                </a:extLst>
              </p:cNvPr>
              <p:cNvCxnSpPr>
                <a:cxnSpLocks noChangeShapeType="1"/>
                <a:stCxn id="43" idx="2"/>
                <a:endCxn id="45" idx="0"/>
              </p:cNvCxnSpPr>
              <p:nvPr/>
            </p:nvCxnSpPr>
            <p:spPr bwMode="auto">
              <a:xfrm flipH="1">
                <a:off x="1416" y="2891"/>
                <a:ext cx="24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" name="AutoShape 27">
                <a:extLst>
                  <a:ext uri="{FF2B5EF4-FFF2-40B4-BE49-F238E27FC236}">
                    <a16:creationId xmlns:a16="http://schemas.microsoft.com/office/drawing/2014/main" id="{7CE4CBBD-8453-4E08-AA1A-A9376C77A7B6}"/>
                  </a:ext>
                </a:extLst>
              </p:cNvPr>
              <p:cNvCxnSpPr>
                <a:cxnSpLocks noChangeShapeType="1"/>
                <a:stCxn id="43" idx="2"/>
                <a:endCxn id="47" idx="0"/>
              </p:cNvCxnSpPr>
              <p:nvPr/>
            </p:nvCxnSpPr>
            <p:spPr bwMode="auto">
              <a:xfrm>
                <a:off x="1656" y="2891"/>
                <a:ext cx="192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5" name="AutoShape 28">
                <a:extLst>
                  <a:ext uri="{FF2B5EF4-FFF2-40B4-BE49-F238E27FC236}">
                    <a16:creationId xmlns:a16="http://schemas.microsoft.com/office/drawing/2014/main" id="{67DCFDBE-128A-450B-A009-AF48C1D23BB7}"/>
                  </a:ext>
                </a:extLst>
              </p:cNvPr>
              <p:cNvCxnSpPr>
                <a:cxnSpLocks noChangeShapeType="1"/>
                <a:stCxn id="45" idx="2"/>
                <a:endCxn id="44" idx="0"/>
              </p:cNvCxnSpPr>
              <p:nvPr/>
            </p:nvCxnSpPr>
            <p:spPr bwMode="auto">
              <a:xfrm flipH="1">
                <a:off x="1272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6" name="AutoShape 29">
                <a:extLst>
                  <a:ext uri="{FF2B5EF4-FFF2-40B4-BE49-F238E27FC236}">
                    <a16:creationId xmlns:a16="http://schemas.microsoft.com/office/drawing/2014/main" id="{813F60FB-8453-498F-8946-2A7324B1FEE2}"/>
                  </a:ext>
                </a:extLst>
              </p:cNvPr>
              <p:cNvCxnSpPr>
                <a:cxnSpLocks noChangeShapeType="1"/>
                <a:stCxn id="45" idx="2"/>
                <a:endCxn id="48" idx="0"/>
              </p:cNvCxnSpPr>
              <p:nvPr/>
            </p:nvCxnSpPr>
            <p:spPr bwMode="auto">
              <a:xfrm>
                <a:off x="1416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7" name="AutoShape 30">
                <a:extLst>
                  <a:ext uri="{FF2B5EF4-FFF2-40B4-BE49-F238E27FC236}">
                    <a16:creationId xmlns:a16="http://schemas.microsoft.com/office/drawing/2014/main" id="{5E7D9D24-D6C2-43B1-B9B6-E000C386BD5F}"/>
                  </a:ext>
                </a:extLst>
              </p:cNvPr>
              <p:cNvCxnSpPr>
                <a:cxnSpLocks noChangeShapeType="1"/>
                <a:stCxn id="47" idx="2"/>
                <a:endCxn id="46" idx="0"/>
              </p:cNvCxnSpPr>
              <p:nvPr/>
            </p:nvCxnSpPr>
            <p:spPr bwMode="auto">
              <a:xfrm>
                <a:off x="1848" y="3275"/>
                <a:ext cx="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8" name="AutoShape 31">
                <a:extLst>
                  <a:ext uri="{FF2B5EF4-FFF2-40B4-BE49-F238E27FC236}">
                    <a16:creationId xmlns:a16="http://schemas.microsoft.com/office/drawing/2014/main" id="{AA0C2196-0BF7-4641-8962-E7E57814400B}"/>
                  </a:ext>
                </a:extLst>
              </p:cNvPr>
              <p:cNvCxnSpPr>
                <a:cxnSpLocks noChangeShapeType="1"/>
                <a:stCxn id="44" idx="2"/>
                <a:endCxn id="49" idx="0"/>
              </p:cNvCxnSpPr>
              <p:nvPr/>
            </p:nvCxnSpPr>
            <p:spPr bwMode="auto">
              <a:xfrm>
                <a:off x="1272" y="3659"/>
                <a:ext cx="0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2">
                <a:extLst>
                  <a:ext uri="{FF2B5EF4-FFF2-40B4-BE49-F238E27FC236}">
                    <a16:creationId xmlns:a16="http://schemas.microsoft.com/office/drawing/2014/main" id="{8FF51F1E-A295-4C5C-B262-AF6E862D13C4}"/>
                  </a:ext>
                </a:extLst>
              </p:cNvPr>
              <p:cNvCxnSpPr>
                <a:cxnSpLocks noChangeShapeType="1"/>
                <a:stCxn id="46" idx="2"/>
                <a:endCxn id="50" idx="0"/>
              </p:cNvCxnSpPr>
              <p:nvPr/>
            </p:nvCxnSpPr>
            <p:spPr bwMode="auto">
              <a:xfrm flipH="1">
                <a:off x="1704" y="3659"/>
                <a:ext cx="144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3">
                <a:extLst>
                  <a:ext uri="{FF2B5EF4-FFF2-40B4-BE49-F238E27FC236}">
                    <a16:creationId xmlns:a16="http://schemas.microsoft.com/office/drawing/2014/main" id="{4EF8CD0B-0898-4CCF-86BD-68F2FB83DC82}"/>
                  </a:ext>
                </a:extLst>
              </p:cNvPr>
              <p:cNvCxnSpPr>
                <a:cxnSpLocks noChangeShapeType="1"/>
                <a:stCxn id="46" idx="2"/>
                <a:endCxn id="51" idx="0"/>
              </p:cNvCxnSpPr>
              <p:nvPr/>
            </p:nvCxnSpPr>
            <p:spPr bwMode="auto">
              <a:xfrm>
                <a:off x="1848" y="3659"/>
                <a:ext cx="168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4">
                <a:extLst>
                  <a:ext uri="{FF2B5EF4-FFF2-40B4-BE49-F238E27FC236}">
                    <a16:creationId xmlns:a16="http://schemas.microsoft.com/office/drawing/2014/main" id="{39814CFC-993F-4688-99B4-337C91C50AF1}"/>
                  </a:ext>
                </a:extLst>
              </p:cNvPr>
              <p:cNvCxnSpPr>
                <a:cxnSpLocks noChangeShapeType="1"/>
                <a:stCxn id="50" idx="2"/>
                <a:endCxn id="52" idx="0"/>
              </p:cNvCxnSpPr>
              <p:nvPr/>
            </p:nvCxnSpPr>
            <p:spPr bwMode="auto">
              <a:xfrm>
                <a:off x="1704" y="4004"/>
                <a:ext cx="0" cy="8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504D8797-524F-400D-8DCD-977567AA9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8" name="AutoShape 36">
              <a:extLst>
                <a:ext uri="{FF2B5EF4-FFF2-40B4-BE49-F238E27FC236}">
                  <a16:creationId xmlns:a16="http://schemas.microsoft.com/office/drawing/2014/main" id="{011ED6B3-E3A5-4A59-8D5D-8D7DCC383E88}"/>
                </a:ext>
              </a:extLst>
            </p:cNvPr>
            <p:cNvCxnSpPr>
              <a:cxnSpLocks noChangeShapeType="1"/>
              <a:stCxn id="9" idx="2"/>
              <a:endCxn id="17" idx="0"/>
            </p:cNvCxnSpPr>
            <p:nvPr/>
          </p:nvCxnSpPr>
          <p:spPr bwMode="auto">
            <a:xfrm>
              <a:off x="3384" y="2891"/>
              <a:ext cx="0" cy="1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37">
              <a:extLst>
                <a:ext uri="{FF2B5EF4-FFF2-40B4-BE49-F238E27FC236}">
                  <a16:creationId xmlns:a16="http://schemas.microsoft.com/office/drawing/2014/main" id="{BBFE6C0E-45D8-48A3-84B1-91B6D6D25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00"/>
              <a:chOff x="1152" y="2640"/>
              <a:chExt cx="1104" cy="1700"/>
            </a:xfrm>
          </p:grpSpPr>
          <p:sp>
            <p:nvSpPr>
              <p:cNvPr id="24" name="Text Box 38">
                <a:extLst>
                  <a:ext uri="{FF2B5EF4-FFF2-40B4-BE49-F238E27FC236}">
                    <a16:creationId xmlns:a16="http://schemas.microsoft.com/office/drawing/2014/main" id="{786FD20D-0A91-407A-89E2-6799E47F8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25" name="Text Box 39">
                <a:extLst>
                  <a:ext uri="{FF2B5EF4-FFF2-40B4-BE49-F238E27FC236}">
                    <a16:creationId xmlns:a16="http://schemas.microsoft.com/office/drawing/2014/main" id="{686C040D-A069-45F8-B46D-FF6682F24D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26" name="Text Box 40">
                <a:extLst>
                  <a:ext uri="{FF2B5EF4-FFF2-40B4-BE49-F238E27FC236}">
                    <a16:creationId xmlns:a16="http://schemas.microsoft.com/office/drawing/2014/main" id="{5342F720-1BAF-4EFD-B44C-9AD70675BE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27" name="Text Box 41">
                <a:extLst>
                  <a:ext uri="{FF2B5EF4-FFF2-40B4-BE49-F238E27FC236}">
                    <a16:creationId xmlns:a16="http://schemas.microsoft.com/office/drawing/2014/main" id="{0EF3B097-EDC7-4F8B-A78C-0E898A58A6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28" name="Text Box 42">
                <a:extLst>
                  <a:ext uri="{FF2B5EF4-FFF2-40B4-BE49-F238E27FC236}">
                    <a16:creationId xmlns:a16="http://schemas.microsoft.com/office/drawing/2014/main" id="{20B2E3A6-8681-41F1-A4A2-EDD6A38BE8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9" name="Text Box 43">
                <a:extLst>
                  <a:ext uri="{FF2B5EF4-FFF2-40B4-BE49-F238E27FC236}">
                    <a16:creationId xmlns:a16="http://schemas.microsoft.com/office/drawing/2014/main" id="{6A60EE85-0304-4C0C-B664-64A4237F1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30" name="Text Box 44">
                <a:extLst>
                  <a:ext uri="{FF2B5EF4-FFF2-40B4-BE49-F238E27FC236}">
                    <a16:creationId xmlns:a16="http://schemas.microsoft.com/office/drawing/2014/main" id="{88C51F99-3823-463C-9A59-EFB15B2DC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31" name="Text Box 45">
                <a:extLst>
                  <a:ext uri="{FF2B5EF4-FFF2-40B4-BE49-F238E27FC236}">
                    <a16:creationId xmlns:a16="http://schemas.microsoft.com/office/drawing/2014/main" id="{64C20D1B-6992-43E2-86E4-EB961E9903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2" name="Text Box 46">
                <a:extLst>
                  <a:ext uri="{FF2B5EF4-FFF2-40B4-BE49-F238E27FC236}">
                    <a16:creationId xmlns:a16="http://schemas.microsoft.com/office/drawing/2014/main" id="{255E5E86-B5F6-41F6-82D8-8A70116AAC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3" name="Text Box 47">
                <a:extLst>
                  <a:ext uri="{FF2B5EF4-FFF2-40B4-BE49-F238E27FC236}">
                    <a16:creationId xmlns:a16="http://schemas.microsoft.com/office/drawing/2014/main" id="{912691B9-09A1-46C8-9F56-7555898D40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34" name="AutoShape 48">
                <a:extLst>
                  <a:ext uri="{FF2B5EF4-FFF2-40B4-BE49-F238E27FC236}">
                    <a16:creationId xmlns:a16="http://schemas.microsoft.com/office/drawing/2014/main" id="{96665389-3894-4B36-B743-9052B6CB1BB4}"/>
                  </a:ext>
                </a:extLst>
              </p:cNvPr>
              <p:cNvCxnSpPr>
                <a:cxnSpLocks noChangeShapeType="1"/>
                <a:stCxn id="24" idx="2"/>
                <a:endCxn id="26" idx="0"/>
              </p:cNvCxnSpPr>
              <p:nvPr/>
            </p:nvCxnSpPr>
            <p:spPr bwMode="auto">
              <a:xfrm flipH="1">
                <a:off x="1416" y="2891"/>
                <a:ext cx="24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5" name="AutoShape 49">
                <a:extLst>
                  <a:ext uri="{FF2B5EF4-FFF2-40B4-BE49-F238E27FC236}">
                    <a16:creationId xmlns:a16="http://schemas.microsoft.com/office/drawing/2014/main" id="{C1123C43-2A12-402F-9615-F821A739F446}"/>
                  </a:ext>
                </a:extLst>
              </p:cNvPr>
              <p:cNvCxnSpPr>
                <a:cxnSpLocks noChangeShapeType="1"/>
                <a:stCxn id="24" idx="2"/>
                <a:endCxn id="28" idx="0"/>
              </p:cNvCxnSpPr>
              <p:nvPr/>
            </p:nvCxnSpPr>
            <p:spPr bwMode="auto">
              <a:xfrm>
                <a:off x="1656" y="2891"/>
                <a:ext cx="192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50">
                <a:extLst>
                  <a:ext uri="{FF2B5EF4-FFF2-40B4-BE49-F238E27FC236}">
                    <a16:creationId xmlns:a16="http://schemas.microsoft.com/office/drawing/2014/main" id="{DCC764C5-C102-4BB3-AAA1-7371A6AEE96E}"/>
                  </a:ext>
                </a:extLst>
              </p:cNvPr>
              <p:cNvCxnSpPr>
                <a:cxnSpLocks noChangeShapeType="1"/>
                <a:stCxn id="26" idx="2"/>
                <a:endCxn id="25" idx="0"/>
              </p:cNvCxnSpPr>
              <p:nvPr/>
            </p:nvCxnSpPr>
            <p:spPr bwMode="auto">
              <a:xfrm flipH="1">
                <a:off x="1272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7" name="AutoShape 51">
                <a:extLst>
                  <a:ext uri="{FF2B5EF4-FFF2-40B4-BE49-F238E27FC236}">
                    <a16:creationId xmlns:a16="http://schemas.microsoft.com/office/drawing/2014/main" id="{A3E1E2DE-B0E3-4E74-947C-0758679B634A}"/>
                  </a:ext>
                </a:extLst>
              </p:cNvPr>
              <p:cNvCxnSpPr>
                <a:cxnSpLocks noChangeShapeType="1"/>
                <a:stCxn id="26" idx="2"/>
                <a:endCxn id="29" idx="0"/>
              </p:cNvCxnSpPr>
              <p:nvPr/>
            </p:nvCxnSpPr>
            <p:spPr bwMode="auto">
              <a:xfrm>
                <a:off x="1416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" name="AutoShape 52">
                <a:extLst>
                  <a:ext uri="{FF2B5EF4-FFF2-40B4-BE49-F238E27FC236}">
                    <a16:creationId xmlns:a16="http://schemas.microsoft.com/office/drawing/2014/main" id="{82B1029E-D33B-47F1-BDDA-F77547C8B5BA}"/>
                  </a:ext>
                </a:extLst>
              </p:cNvPr>
              <p:cNvCxnSpPr>
                <a:cxnSpLocks noChangeShapeType="1"/>
                <a:stCxn id="28" idx="2"/>
                <a:endCxn id="27" idx="0"/>
              </p:cNvCxnSpPr>
              <p:nvPr/>
            </p:nvCxnSpPr>
            <p:spPr bwMode="auto">
              <a:xfrm>
                <a:off x="1848" y="3275"/>
                <a:ext cx="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9" name="AutoShape 53">
                <a:extLst>
                  <a:ext uri="{FF2B5EF4-FFF2-40B4-BE49-F238E27FC236}">
                    <a16:creationId xmlns:a16="http://schemas.microsoft.com/office/drawing/2014/main" id="{E00553C3-BCF5-46B9-82CB-A39E50AC2829}"/>
                  </a:ext>
                </a:extLst>
              </p:cNvPr>
              <p:cNvCxnSpPr>
                <a:cxnSpLocks noChangeShapeType="1"/>
                <a:stCxn id="25" idx="2"/>
                <a:endCxn id="30" idx="0"/>
              </p:cNvCxnSpPr>
              <p:nvPr/>
            </p:nvCxnSpPr>
            <p:spPr bwMode="auto">
              <a:xfrm>
                <a:off x="1272" y="3659"/>
                <a:ext cx="0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4">
                <a:extLst>
                  <a:ext uri="{FF2B5EF4-FFF2-40B4-BE49-F238E27FC236}">
                    <a16:creationId xmlns:a16="http://schemas.microsoft.com/office/drawing/2014/main" id="{54A82D0F-5F9C-4F35-8AC5-BD42CD9366D1}"/>
                  </a:ext>
                </a:extLst>
              </p:cNvPr>
              <p:cNvCxnSpPr>
                <a:cxnSpLocks noChangeShapeType="1"/>
                <a:stCxn id="27" idx="2"/>
                <a:endCxn id="31" idx="0"/>
              </p:cNvCxnSpPr>
              <p:nvPr/>
            </p:nvCxnSpPr>
            <p:spPr bwMode="auto">
              <a:xfrm flipH="1">
                <a:off x="1704" y="3659"/>
                <a:ext cx="144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5">
                <a:extLst>
                  <a:ext uri="{FF2B5EF4-FFF2-40B4-BE49-F238E27FC236}">
                    <a16:creationId xmlns:a16="http://schemas.microsoft.com/office/drawing/2014/main" id="{2FF0184C-BD0F-480D-B5EC-F80E15F7BACC}"/>
                  </a:ext>
                </a:extLst>
              </p:cNvPr>
              <p:cNvCxnSpPr>
                <a:cxnSpLocks noChangeShapeType="1"/>
                <a:stCxn id="27" idx="2"/>
                <a:endCxn id="32" idx="0"/>
              </p:cNvCxnSpPr>
              <p:nvPr/>
            </p:nvCxnSpPr>
            <p:spPr bwMode="auto">
              <a:xfrm>
                <a:off x="1848" y="3659"/>
                <a:ext cx="168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6">
                <a:extLst>
                  <a:ext uri="{FF2B5EF4-FFF2-40B4-BE49-F238E27FC236}">
                    <a16:creationId xmlns:a16="http://schemas.microsoft.com/office/drawing/2014/main" id="{163DA455-B6A0-48BF-B00A-588C5F97F526}"/>
                  </a:ext>
                </a:extLst>
              </p:cNvPr>
              <p:cNvCxnSpPr>
                <a:cxnSpLocks noChangeShapeType="1"/>
                <a:stCxn id="31" idx="2"/>
                <a:endCxn id="33" idx="0"/>
              </p:cNvCxnSpPr>
              <p:nvPr/>
            </p:nvCxnSpPr>
            <p:spPr bwMode="auto">
              <a:xfrm>
                <a:off x="1704" y="4004"/>
                <a:ext cx="0" cy="8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" name="AutoShape 57">
              <a:extLst>
                <a:ext uri="{FF2B5EF4-FFF2-40B4-BE49-F238E27FC236}">
                  <a16:creationId xmlns:a16="http://schemas.microsoft.com/office/drawing/2014/main" id="{A9FDE8C5-1CCB-4B66-B2E7-037F77F3B0EF}"/>
                </a:ext>
              </a:extLst>
            </p:cNvPr>
            <p:cNvCxnSpPr>
              <a:cxnSpLocks noChangeShapeType="1"/>
              <a:stCxn id="8" idx="2"/>
              <a:endCxn id="24" idx="0"/>
            </p:cNvCxnSpPr>
            <p:nvPr/>
          </p:nvCxnSpPr>
          <p:spPr bwMode="auto">
            <a:xfrm>
              <a:off x="504" y="2939"/>
              <a:ext cx="624" cy="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" name="AutoShape 58">
              <a:extLst>
                <a:ext uri="{FF2B5EF4-FFF2-40B4-BE49-F238E27FC236}">
                  <a16:creationId xmlns:a16="http://schemas.microsoft.com/office/drawing/2014/main" id="{C29CF8BB-EC40-4969-9C5D-E4CE39004D1E}"/>
                </a:ext>
              </a:extLst>
            </p:cNvPr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flipH="1">
              <a:off x="504" y="2562"/>
              <a:ext cx="1536" cy="1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59">
              <a:extLst>
                <a:ext uri="{FF2B5EF4-FFF2-40B4-BE49-F238E27FC236}">
                  <a16:creationId xmlns:a16="http://schemas.microsoft.com/office/drawing/2014/main" id="{3CBF55FA-6CA0-44EB-8F57-97AC03193FFB}"/>
                </a:ext>
              </a:extLst>
            </p:cNvPr>
            <p:cNvCxnSpPr>
              <a:cxnSpLocks noChangeShapeType="1"/>
              <a:stCxn id="5" idx="2"/>
              <a:endCxn id="43" idx="0"/>
            </p:cNvCxnSpPr>
            <p:nvPr/>
          </p:nvCxnSpPr>
          <p:spPr bwMode="auto">
            <a:xfrm>
              <a:off x="2040" y="2562"/>
              <a:ext cx="240" cy="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AutoShape 60">
              <a:extLst>
                <a:ext uri="{FF2B5EF4-FFF2-40B4-BE49-F238E27FC236}">
                  <a16:creationId xmlns:a16="http://schemas.microsoft.com/office/drawing/2014/main" id="{63F6727D-7005-4DB8-A9D6-A84CA5B919EE}"/>
                </a:ext>
              </a:extLst>
            </p:cNvPr>
            <p:cNvCxnSpPr>
              <a:cxnSpLocks noChangeShapeType="1"/>
              <a:stCxn id="5" idx="2"/>
              <a:endCxn id="9" idx="0"/>
            </p:cNvCxnSpPr>
            <p:nvPr/>
          </p:nvCxnSpPr>
          <p:spPr bwMode="auto">
            <a:xfrm>
              <a:off x="2040" y="2562"/>
              <a:ext cx="1344" cy="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2" name="Line 61">
            <a:extLst>
              <a:ext uri="{FF2B5EF4-FFF2-40B4-BE49-F238E27FC236}">
                <a16:creationId xmlns:a16="http://schemas.microsoft.com/office/drawing/2014/main" id="{2BFD1F9E-50E8-436A-86BE-52AFDD8B23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C5400809-29BB-4414-9259-C87D560C13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17563639-F324-4B53-9988-230588F08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2ACEA77F-2E91-4786-B3FB-B5AF86D79E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Line 65">
            <a:extLst>
              <a:ext uri="{FF2B5EF4-FFF2-40B4-BE49-F238E27FC236}">
                <a16:creationId xmlns:a16="http://schemas.microsoft.com/office/drawing/2014/main" id="{4E77FC04-7122-4C0B-A96B-7EF21BF80B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68093B58-ADA2-4C51-8D88-CC9A6E902E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Line 67">
            <a:extLst>
              <a:ext uri="{FF2B5EF4-FFF2-40B4-BE49-F238E27FC236}">
                <a16:creationId xmlns:a16="http://schemas.microsoft.com/office/drawing/2014/main" id="{71D08EBB-B74A-489A-AA0E-253A2B0552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Line 68">
            <a:extLst>
              <a:ext uri="{FF2B5EF4-FFF2-40B4-BE49-F238E27FC236}">
                <a16:creationId xmlns:a16="http://schemas.microsoft.com/office/drawing/2014/main" id="{C08C44D8-50AC-43C4-AB06-5451A9A302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Line 69">
            <a:extLst>
              <a:ext uri="{FF2B5EF4-FFF2-40B4-BE49-F238E27FC236}">
                <a16:creationId xmlns:a16="http://schemas.microsoft.com/office/drawing/2014/main" id="{95B04BFC-2F1D-493C-8771-A727FA314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7DDE5B4-0673-422D-9414-F56CAD9DC4A3}"/>
              </a:ext>
            </a:extLst>
          </p:cNvPr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76F7EA2-D814-4D95-B1DA-2EB576D2D1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4" name="AutoShape 72">
                <a:extLst>
                  <a:ext uri="{FF2B5EF4-FFF2-40B4-BE49-F238E27FC236}">
                    <a16:creationId xmlns:a16="http://schemas.microsoft.com/office/drawing/2014/main" id="{FE3E24E2-5F98-4E3B-B900-FE31A9236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75" name="AutoShape 73">
                <a:extLst>
                  <a:ext uri="{FF2B5EF4-FFF2-40B4-BE49-F238E27FC236}">
                    <a16:creationId xmlns:a16="http://schemas.microsoft.com/office/drawing/2014/main" id="{23A0183D-B86B-4F77-96F8-31649E653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76" name="AutoShape 74">
                <a:extLst>
                  <a:ext uri="{FF2B5EF4-FFF2-40B4-BE49-F238E27FC236}">
                    <a16:creationId xmlns:a16="http://schemas.microsoft.com/office/drawing/2014/main" id="{90329F94-AB9E-49C7-BDE1-35019774C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77" name="AutoShape 75">
                <a:extLst>
                  <a:ext uri="{FF2B5EF4-FFF2-40B4-BE49-F238E27FC236}">
                    <a16:creationId xmlns:a16="http://schemas.microsoft.com/office/drawing/2014/main" id="{4A884142-7299-454E-B8F8-FF06A025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78" name="AutoShape 76">
                <a:extLst>
                  <a:ext uri="{FF2B5EF4-FFF2-40B4-BE49-F238E27FC236}">
                    <a16:creationId xmlns:a16="http://schemas.microsoft.com/office/drawing/2014/main" id="{2BC5A7FB-09F0-451F-993B-1E6C0631E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79" name="AutoShape 77">
                <a:extLst>
                  <a:ext uri="{FF2B5EF4-FFF2-40B4-BE49-F238E27FC236}">
                    <a16:creationId xmlns:a16="http://schemas.microsoft.com/office/drawing/2014/main" id="{51889D9F-E07D-467A-9CD3-5F823F0AB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80" name="AutoShape 78">
                <a:extLst>
                  <a:ext uri="{FF2B5EF4-FFF2-40B4-BE49-F238E27FC236}">
                    <a16:creationId xmlns:a16="http://schemas.microsoft.com/office/drawing/2014/main" id="{0A1266B5-D6A4-4FAA-AC1E-102E6BA62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81" name="AutoShape 79">
                <a:extLst>
                  <a:ext uri="{FF2B5EF4-FFF2-40B4-BE49-F238E27FC236}">
                    <a16:creationId xmlns:a16="http://schemas.microsoft.com/office/drawing/2014/main" id="{759B2B5D-4448-4FBA-B2AD-5EC49BC1D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82" name="AutoShape 80">
                <a:extLst>
                  <a:ext uri="{FF2B5EF4-FFF2-40B4-BE49-F238E27FC236}">
                    <a16:creationId xmlns:a16="http://schemas.microsoft.com/office/drawing/2014/main" id="{137AC7CF-E795-4F84-962D-520216B5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83" name="AutoShape 81">
                <a:extLst>
                  <a:ext uri="{FF2B5EF4-FFF2-40B4-BE49-F238E27FC236}">
                    <a16:creationId xmlns:a16="http://schemas.microsoft.com/office/drawing/2014/main" id="{03FC36BE-9D96-42A7-B5A3-6D0277246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84" name="AutoShape 82">
                <a:extLst>
                  <a:ext uri="{FF2B5EF4-FFF2-40B4-BE49-F238E27FC236}">
                    <a16:creationId xmlns:a16="http://schemas.microsoft.com/office/drawing/2014/main" id="{3C807045-BF20-4E0B-AD60-CF6201DB4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85" name="AutoShape 83">
                <a:extLst>
                  <a:ext uri="{FF2B5EF4-FFF2-40B4-BE49-F238E27FC236}">
                    <a16:creationId xmlns:a16="http://schemas.microsoft.com/office/drawing/2014/main" id="{69946EBA-EF22-4BE3-9A57-485C0C692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6" name="AutoShape 84">
                <a:extLst>
                  <a:ext uri="{FF2B5EF4-FFF2-40B4-BE49-F238E27FC236}">
                    <a16:creationId xmlns:a16="http://schemas.microsoft.com/office/drawing/2014/main" id="{8BAB732C-D40E-43BB-97ED-DFCC2B86BE7C}"/>
                  </a:ext>
                </a:extLst>
              </p:cNvPr>
              <p:cNvCxnSpPr>
                <a:cxnSpLocks noChangeShapeType="1"/>
                <a:stCxn id="74" idx="5"/>
                <a:endCxn id="7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7" name="AutoShape 85">
                <a:extLst>
                  <a:ext uri="{FF2B5EF4-FFF2-40B4-BE49-F238E27FC236}">
                    <a16:creationId xmlns:a16="http://schemas.microsoft.com/office/drawing/2014/main" id="{91A67359-4121-4DF0-A4A4-7189AA05C4A9}"/>
                  </a:ext>
                </a:extLst>
              </p:cNvPr>
              <p:cNvCxnSpPr>
                <a:cxnSpLocks noChangeShapeType="1"/>
                <a:stCxn id="78" idx="5"/>
                <a:endCxn id="7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8" name="AutoShape 86">
                <a:extLst>
                  <a:ext uri="{FF2B5EF4-FFF2-40B4-BE49-F238E27FC236}">
                    <a16:creationId xmlns:a16="http://schemas.microsoft.com/office/drawing/2014/main" id="{53B2D7A4-50CB-4DB8-B4D4-F4B2D5AE3557}"/>
                  </a:ext>
                </a:extLst>
              </p:cNvPr>
              <p:cNvCxnSpPr>
                <a:cxnSpLocks noChangeShapeType="1"/>
                <a:stCxn id="82" idx="3"/>
                <a:endCxn id="7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9" name="AutoShape 87">
                <a:extLst>
                  <a:ext uri="{FF2B5EF4-FFF2-40B4-BE49-F238E27FC236}">
                    <a16:creationId xmlns:a16="http://schemas.microsoft.com/office/drawing/2014/main" id="{9B029831-28BD-4306-A314-FC80B6484520}"/>
                  </a:ext>
                </a:extLst>
              </p:cNvPr>
              <p:cNvCxnSpPr>
                <a:cxnSpLocks noChangeShapeType="1"/>
                <a:stCxn id="82" idx="2"/>
                <a:endCxn id="7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AutoShape 88">
                <a:extLst>
                  <a:ext uri="{FF2B5EF4-FFF2-40B4-BE49-F238E27FC236}">
                    <a16:creationId xmlns:a16="http://schemas.microsoft.com/office/drawing/2014/main" id="{4FDA31C7-0E0F-464A-A491-2C4C1E2196FC}"/>
                  </a:ext>
                </a:extLst>
              </p:cNvPr>
              <p:cNvCxnSpPr>
                <a:cxnSpLocks noChangeShapeType="1"/>
                <a:stCxn id="81" idx="4"/>
                <a:endCxn id="8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1" name="AutoShape 89">
                <a:extLst>
                  <a:ext uri="{FF2B5EF4-FFF2-40B4-BE49-F238E27FC236}">
                    <a16:creationId xmlns:a16="http://schemas.microsoft.com/office/drawing/2014/main" id="{574EBA8A-85AD-4237-AE82-7002FA540508}"/>
                  </a:ext>
                </a:extLst>
              </p:cNvPr>
              <p:cNvCxnSpPr>
                <a:cxnSpLocks noChangeShapeType="1"/>
                <a:stCxn id="81" idx="5"/>
                <a:endCxn id="8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AutoShape 90">
                <a:extLst>
                  <a:ext uri="{FF2B5EF4-FFF2-40B4-BE49-F238E27FC236}">
                    <a16:creationId xmlns:a16="http://schemas.microsoft.com/office/drawing/2014/main" id="{40C83A24-8777-48A8-9A58-899D22A859A4}"/>
                  </a:ext>
                </a:extLst>
              </p:cNvPr>
              <p:cNvCxnSpPr>
                <a:cxnSpLocks noChangeShapeType="1"/>
                <a:stCxn id="85" idx="0"/>
                <a:endCxn id="8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91">
                <a:extLst>
                  <a:ext uri="{FF2B5EF4-FFF2-40B4-BE49-F238E27FC236}">
                    <a16:creationId xmlns:a16="http://schemas.microsoft.com/office/drawing/2014/main" id="{13703424-DE46-4040-98B3-FED459C884DF}"/>
                  </a:ext>
                </a:extLst>
              </p:cNvPr>
              <p:cNvCxnSpPr>
                <a:cxnSpLocks noChangeShapeType="1"/>
                <a:stCxn id="84" idx="0"/>
                <a:endCxn id="7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2">
                <a:extLst>
                  <a:ext uri="{FF2B5EF4-FFF2-40B4-BE49-F238E27FC236}">
                    <a16:creationId xmlns:a16="http://schemas.microsoft.com/office/drawing/2014/main" id="{527544C6-5BF3-4FC0-B18A-E521219B2573}"/>
                  </a:ext>
                </a:extLst>
              </p:cNvPr>
              <p:cNvCxnSpPr>
                <a:cxnSpLocks noChangeShapeType="1"/>
                <a:stCxn id="7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3">
                <a:extLst>
                  <a:ext uri="{FF2B5EF4-FFF2-40B4-BE49-F238E27FC236}">
                    <a16:creationId xmlns:a16="http://schemas.microsoft.com/office/drawing/2014/main" id="{4B9EF0E2-4C63-46B7-B9BF-5D8D4C70AF85}"/>
                  </a:ext>
                </a:extLst>
              </p:cNvPr>
              <p:cNvCxnSpPr>
                <a:cxnSpLocks noChangeShapeType="1"/>
                <a:stCxn id="76" idx="1"/>
                <a:endCxn id="7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4">
                <a:extLst>
                  <a:ext uri="{FF2B5EF4-FFF2-40B4-BE49-F238E27FC236}">
                    <a16:creationId xmlns:a16="http://schemas.microsoft.com/office/drawing/2014/main" id="{2C424FAC-EC87-4028-96DC-CD98F1C5523B}"/>
                  </a:ext>
                </a:extLst>
              </p:cNvPr>
              <p:cNvCxnSpPr>
                <a:cxnSpLocks noChangeShapeType="1"/>
                <a:endCxn id="8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5">
                <a:extLst>
                  <a:ext uri="{FF2B5EF4-FFF2-40B4-BE49-F238E27FC236}">
                    <a16:creationId xmlns:a16="http://schemas.microsoft.com/office/drawing/2014/main" id="{DAB09A24-CA8A-4AE3-8459-68FAF1E4903C}"/>
                  </a:ext>
                </a:extLst>
              </p:cNvPr>
              <p:cNvCxnSpPr>
                <a:cxnSpLocks noChangeShapeType="1"/>
                <a:stCxn id="80" idx="2"/>
                <a:endCxn id="8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6">
                <a:extLst>
                  <a:ext uri="{FF2B5EF4-FFF2-40B4-BE49-F238E27FC236}">
                    <a16:creationId xmlns:a16="http://schemas.microsoft.com/office/drawing/2014/main" id="{0F4C66A5-CB97-46AA-99C1-FCE7B4467FFC}"/>
                  </a:ext>
                </a:extLst>
              </p:cNvPr>
              <p:cNvCxnSpPr>
                <a:cxnSpLocks noChangeShapeType="1"/>
                <a:stCxn id="76" idx="7"/>
                <a:endCxn id="8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7">
                <a:extLst>
                  <a:ext uri="{FF2B5EF4-FFF2-40B4-BE49-F238E27FC236}">
                    <a16:creationId xmlns:a16="http://schemas.microsoft.com/office/drawing/2014/main" id="{210B11D6-C6E1-4CB9-ABC8-6257B44353BD}"/>
                  </a:ext>
                </a:extLst>
              </p:cNvPr>
              <p:cNvCxnSpPr>
                <a:cxnSpLocks noChangeShapeType="1"/>
                <a:stCxn id="76" idx="6"/>
                <a:endCxn id="8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8">
                <a:extLst>
                  <a:ext uri="{FF2B5EF4-FFF2-40B4-BE49-F238E27FC236}">
                    <a16:creationId xmlns:a16="http://schemas.microsoft.com/office/drawing/2014/main" id="{ADB00028-27EE-4E60-B12C-5CCE6D9AF5E9}"/>
                  </a:ext>
                </a:extLst>
              </p:cNvPr>
              <p:cNvCxnSpPr>
                <a:cxnSpLocks noChangeShapeType="1"/>
                <a:stCxn id="84" idx="1"/>
                <a:endCxn id="8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99">
                <a:extLst>
                  <a:ext uri="{FF2B5EF4-FFF2-40B4-BE49-F238E27FC236}">
                    <a16:creationId xmlns:a16="http://schemas.microsoft.com/office/drawing/2014/main" id="{D9A37522-2F08-40C8-B1BD-329BAD55D2D8}"/>
                  </a:ext>
                </a:extLst>
              </p:cNvPr>
              <p:cNvCxnSpPr>
                <a:cxnSpLocks noChangeShapeType="1"/>
                <a:stCxn id="74" idx="6"/>
                <a:endCxn id="8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3" name="AutoShape 100">
              <a:extLst>
                <a:ext uri="{FF2B5EF4-FFF2-40B4-BE49-F238E27FC236}">
                  <a16:creationId xmlns:a16="http://schemas.microsoft.com/office/drawing/2014/main" id="{442BA21B-0075-4EE3-8770-3F3518F66BF3}"/>
                </a:ext>
              </a:extLst>
            </p:cNvPr>
            <p:cNvCxnSpPr>
              <a:cxnSpLocks noChangeShapeType="1"/>
              <a:stCxn id="79" idx="6"/>
              <a:endCxn id="85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2" name="AutoShape 101">
            <a:extLst>
              <a:ext uri="{FF2B5EF4-FFF2-40B4-BE49-F238E27FC236}">
                <a16:creationId xmlns:a16="http://schemas.microsoft.com/office/drawing/2014/main" id="{80632B33-EDE9-47F4-9BF2-A2D6E542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FEFA1B-4FB3-47C4-8937-81F9B96E538F}"/>
              </a:ext>
            </a:extLst>
          </p:cNvPr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04" name="AutoShape 103">
              <a:extLst>
                <a:ext uri="{FF2B5EF4-FFF2-40B4-BE49-F238E27FC236}">
                  <a16:creationId xmlns:a16="http://schemas.microsoft.com/office/drawing/2014/main" id="{82F69D0C-0C44-4796-A698-30436BF5A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05" name="AutoShape 104">
              <a:extLst>
                <a:ext uri="{FF2B5EF4-FFF2-40B4-BE49-F238E27FC236}">
                  <a16:creationId xmlns:a16="http://schemas.microsoft.com/office/drawing/2014/main" id="{73645702-557A-4CDC-BC22-AAFF9A555F01}"/>
                </a:ext>
              </a:extLst>
            </p:cNvPr>
            <p:cNvCxnSpPr>
              <a:cxnSpLocks noChangeShapeType="1"/>
              <a:stCxn id="107" idx="5"/>
              <a:endCxn id="104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DA08FAB-361E-4109-A0FA-8E5E4A0499CD}"/>
              </a:ext>
            </a:extLst>
          </p:cNvPr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07" name="AutoShape 106">
              <a:extLst>
                <a:ext uri="{FF2B5EF4-FFF2-40B4-BE49-F238E27FC236}">
                  <a16:creationId xmlns:a16="http://schemas.microsoft.com/office/drawing/2014/main" id="{21AEC36F-D844-404A-993D-04ADA8AC3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p</a:t>
              </a:r>
            </a:p>
          </p:txBody>
        </p:sp>
        <p:cxnSp>
          <p:nvCxnSpPr>
            <p:cNvPr id="108" name="AutoShape 107">
              <a:extLst>
                <a:ext uri="{FF2B5EF4-FFF2-40B4-BE49-F238E27FC236}">
                  <a16:creationId xmlns:a16="http://schemas.microsoft.com/office/drawing/2014/main" id="{422CA5FF-13C9-4E20-9654-65542B981FF6}"/>
                </a:ext>
              </a:extLst>
            </p:cNvPr>
            <p:cNvCxnSpPr>
              <a:cxnSpLocks noChangeShapeType="1"/>
              <a:stCxn id="110" idx="2"/>
              <a:endCxn id="107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CAE624-5E70-4F62-B8E6-71C52C568F11}"/>
              </a:ext>
            </a:extLst>
          </p:cNvPr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10" name="AutoShape 109">
              <a:extLst>
                <a:ext uri="{FF2B5EF4-FFF2-40B4-BE49-F238E27FC236}">
                  <a16:creationId xmlns:a16="http://schemas.microsoft.com/office/drawing/2014/main" id="{0AB439B6-6419-459E-BA2D-7C1138B19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111" name="AutoShape 110">
              <a:extLst>
                <a:ext uri="{FF2B5EF4-FFF2-40B4-BE49-F238E27FC236}">
                  <a16:creationId xmlns:a16="http://schemas.microsoft.com/office/drawing/2014/main" id="{8998A937-5153-492A-9CE0-4619193A640E}"/>
                </a:ext>
              </a:extLst>
            </p:cNvPr>
            <p:cNvCxnSpPr>
              <a:cxnSpLocks noChangeShapeType="1"/>
              <a:stCxn id="131" idx="4"/>
              <a:endCxn id="110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6EAEC1D-0C31-46F5-8EB8-EEE6BEB69602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13" name="AutoShape 112">
              <a:extLst>
                <a:ext uri="{FF2B5EF4-FFF2-40B4-BE49-F238E27FC236}">
                  <a16:creationId xmlns:a16="http://schemas.microsoft.com/office/drawing/2014/main" id="{51057F9B-F963-4205-A8BC-474E0A7AF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14" name="AutoShape 113">
              <a:extLst>
                <a:ext uri="{FF2B5EF4-FFF2-40B4-BE49-F238E27FC236}">
                  <a16:creationId xmlns:a16="http://schemas.microsoft.com/office/drawing/2014/main" id="{9788BA7F-D385-450D-A0F1-90E007A85152}"/>
                </a:ext>
              </a:extLst>
            </p:cNvPr>
            <p:cNvCxnSpPr>
              <a:cxnSpLocks noChangeShapeType="1"/>
              <a:stCxn id="133" idx="0"/>
              <a:endCxn id="113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EC872BE-39BB-4943-BB1B-504953840BF0}"/>
              </a:ext>
            </a:extLst>
          </p:cNvPr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16" name="AutoShape 115">
              <a:extLst>
                <a:ext uri="{FF2B5EF4-FFF2-40B4-BE49-F238E27FC236}">
                  <a16:creationId xmlns:a16="http://schemas.microsoft.com/office/drawing/2014/main" id="{F5BD9C33-F008-4511-80C0-C4D8ABF19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AutoShape 116">
              <a:extLst>
                <a:ext uri="{FF2B5EF4-FFF2-40B4-BE49-F238E27FC236}">
                  <a16:creationId xmlns:a16="http://schemas.microsoft.com/office/drawing/2014/main" id="{580F05E6-085E-4A27-94F6-DAA2E3DE63D2}"/>
                </a:ext>
              </a:extLst>
            </p:cNvPr>
            <p:cNvCxnSpPr>
              <a:cxnSpLocks noChangeShapeType="1"/>
              <a:stCxn id="113" idx="0"/>
              <a:endCxn id="116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C5AB7CF-9EEE-4488-A319-752F0541C230}"/>
              </a:ext>
            </a:extLst>
          </p:cNvPr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19" name="AutoShape 118">
              <a:extLst>
                <a:ext uri="{FF2B5EF4-FFF2-40B4-BE49-F238E27FC236}">
                  <a16:creationId xmlns:a16="http://schemas.microsoft.com/office/drawing/2014/main" id="{2BB794A9-84E8-4278-BD65-72E63B17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0" name="AutoShape 119">
              <a:extLst>
                <a:ext uri="{FF2B5EF4-FFF2-40B4-BE49-F238E27FC236}">
                  <a16:creationId xmlns:a16="http://schemas.microsoft.com/office/drawing/2014/main" id="{37137599-C1D7-438C-B113-503AE7E52E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7FED1CB-F41A-4366-81FA-8AC0F8963971}"/>
              </a:ext>
            </a:extLst>
          </p:cNvPr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22" name="AutoShape 121">
              <a:extLst>
                <a:ext uri="{FF2B5EF4-FFF2-40B4-BE49-F238E27FC236}">
                  <a16:creationId xmlns:a16="http://schemas.microsoft.com/office/drawing/2014/main" id="{E971D0E0-F16D-4DAE-8B24-4154C43DF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123" name="AutoShape 122">
              <a:extLst>
                <a:ext uri="{FF2B5EF4-FFF2-40B4-BE49-F238E27FC236}">
                  <a16:creationId xmlns:a16="http://schemas.microsoft.com/office/drawing/2014/main" id="{A2D50ECB-3063-40B7-8A43-7E4DD3A03101}"/>
                </a:ext>
              </a:extLst>
            </p:cNvPr>
            <p:cNvCxnSpPr>
              <a:cxnSpLocks noChangeShapeType="1"/>
              <a:stCxn id="76" idx="1"/>
              <a:endCxn id="122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9A18D2E-8363-4E53-9C5A-F076288EB206}"/>
              </a:ext>
            </a:extLst>
          </p:cNvPr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25" name="AutoShape 124">
              <a:extLst>
                <a:ext uri="{FF2B5EF4-FFF2-40B4-BE49-F238E27FC236}">
                  <a16:creationId xmlns:a16="http://schemas.microsoft.com/office/drawing/2014/main" id="{8DEB6F38-D098-4BBA-B7FF-8381038CC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6" name="AutoShape 125">
              <a:extLst>
                <a:ext uri="{FF2B5EF4-FFF2-40B4-BE49-F238E27FC236}">
                  <a16:creationId xmlns:a16="http://schemas.microsoft.com/office/drawing/2014/main" id="{73A35827-618D-47CD-A570-FEF8EBE4AAB5}"/>
                </a:ext>
              </a:extLst>
            </p:cNvPr>
            <p:cNvCxnSpPr>
              <a:cxnSpLocks noChangeShapeType="1"/>
              <a:endCxn id="125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4402EA9-944F-42A5-B5E5-C3B243504964}"/>
              </a:ext>
            </a:extLst>
          </p:cNvPr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28" name="AutoShape 127">
              <a:extLst>
                <a:ext uri="{FF2B5EF4-FFF2-40B4-BE49-F238E27FC236}">
                  <a16:creationId xmlns:a16="http://schemas.microsoft.com/office/drawing/2014/main" id="{DC60CFBD-DE99-4A40-96F7-5365F3CC0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29" name="AutoShape 128">
              <a:extLst>
                <a:ext uri="{FF2B5EF4-FFF2-40B4-BE49-F238E27FC236}">
                  <a16:creationId xmlns:a16="http://schemas.microsoft.com/office/drawing/2014/main" id="{59D5C6D2-F216-4D8B-AD76-A3D9086D0E0C}"/>
                </a:ext>
              </a:extLst>
            </p:cNvPr>
            <p:cNvCxnSpPr>
              <a:cxnSpLocks noChangeShapeType="1"/>
              <a:stCxn id="119" idx="7"/>
              <a:endCxn id="128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FCB3E52-9157-4F81-848E-19965FD6FFDD}"/>
              </a:ext>
            </a:extLst>
          </p:cNvPr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31" name="AutoShape 130">
              <a:extLst>
                <a:ext uri="{FF2B5EF4-FFF2-40B4-BE49-F238E27FC236}">
                  <a16:creationId xmlns:a16="http://schemas.microsoft.com/office/drawing/2014/main" id="{E15ADA96-99D3-479C-9160-A6098934D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2" name="AutoShape 131">
              <a:extLst>
                <a:ext uri="{FF2B5EF4-FFF2-40B4-BE49-F238E27FC236}">
                  <a16:creationId xmlns:a16="http://schemas.microsoft.com/office/drawing/2014/main" id="{BA4B0AC8-F048-45E0-BC4F-86E299EA8BEB}"/>
                </a:ext>
              </a:extLst>
            </p:cNvPr>
            <p:cNvCxnSpPr>
              <a:cxnSpLocks noChangeShapeType="1"/>
              <a:stCxn id="119" idx="6"/>
              <a:endCxn id="131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33" name="AutoShape 132">
            <a:extLst>
              <a:ext uri="{FF2B5EF4-FFF2-40B4-BE49-F238E27FC236}">
                <a16:creationId xmlns:a16="http://schemas.microsoft.com/office/drawing/2014/main" id="{2BFEC889-16C8-463C-8BE0-29785D01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34" name="AutoShape 133">
            <a:extLst>
              <a:ext uri="{FF2B5EF4-FFF2-40B4-BE49-F238E27FC236}">
                <a16:creationId xmlns:a16="http://schemas.microsoft.com/office/drawing/2014/main" id="{2EE288CD-CD43-47F6-A4BC-CBB5288485F3}"/>
              </a:ext>
            </a:extLst>
          </p:cNvPr>
          <p:cNvCxnSpPr>
            <a:cxnSpLocks noChangeShapeType="1"/>
            <a:stCxn id="131" idx="5"/>
            <a:endCxn id="133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A726965-79DE-498F-A0CC-E26A9945AB22}"/>
              </a:ext>
            </a:extLst>
          </p:cNvPr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36" name="AutoShape 135">
              <a:extLst>
                <a:ext uri="{FF2B5EF4-FFF2-40B4-BE49-F238E27FC236}">
                  <a16:creationId xmlns:a16="http://schemas.microsoft.com/office/drawing/2014/main" id="{E023E925-45BE-4EBB-9239-AA5866A68E45}"/>
                </a:ext>
              </a:extLst>
            </p:cNvPr>
            <p:cNvCxnSpPr>
              <a:cxnSpLocks noChangeShapeType="1"/>
              <a:stCxn id="128" idx="2"/>
              <a:endCxn id="137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37" name="AutoShape 136">
              <a:extLst>
                <a:ext uri="{FF2B5EF4-FFF2-40B4-BE49-F238E27FC236}">
                  <a16:creationId xmlns:a16="http://schemas.microsoft.com/office/drawing/2014/main" id="{463F0B60-BD5B-455F-ADB0-2A992D7E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F3EE96E-0374-49BF-99A7-80D845C3A605}"/>
              </a:ext>
            </a:extLst>
          </p:cNvPr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39" name="AutoShape 138">
              <a:extLst>
                <a:ext uri="{FF2B5EF4-FFF2-40B4-BE49-F238E27FC236}">
                  <a16:creationId xmlns:a16="http://schemas.microsoft.com/office/drawing/2014/main" id="{E43E0935-638C-4099-9E53-C0E2BB449C85}"/>
                </a:ext>
              </a:extLst>
            </p:cNvPr>
            <p:cNvCxnSpPr>
              <a:cxnSpLocks noChangeShapeType="1"/>
              <a:stCxn id="113" idx="1"/>
              <a:endCxn id="128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40" name="AutoShape 139">
              <a:extLst>
                <a:ext uri="{FF2B5EF4-FFF2-40B4-BE49-F238E27FC236}">
                  <a16:creationId xmlns:a16="http://schemas.microsoft.com/office/drawing/2014/main" id="{4175058D-6D2D-4533-B931-4561ECAF4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2694ABB7-BBCB-471B-BA23-7CCE226A1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DC03674-8268-4A3F-A6D4-9411B7E2B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3F497E8-520A-430E-81F5-980AA15C2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B6198937-AD79-4B4D-BF4B-38DFE2923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33DC09E-25CE-437C-B1B3-4D8DE20B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DEE3B15-EAA3-456E-AC0B-4CAF46FD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4CE034B-78E2-4F14-9259-5BD396091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625FB96-2E15-4949-9D8F-29AB18F61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1619DB-34AB-40D5-A329-D52155E8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48B88C1-06AD-475E-A1D3-BD2BBE72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CFF01F8-8516-4EDE-8D5A-D51F0A41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CA55418-D853-4900-8A4A-13180E03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823D378-2DF3-490F-8EAC-287E777D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F862AFD-AE12-4146-B08D-0C968C7CA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3A23645-7949-4FCE-9A3F-73B38A46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90668A1-5332-4090-99F0-5578E91E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8" name="Line 157">
            <a:extLst>
              <a:ext uri="{FF2B5EF4-FFF2-40B4-BE49-F238E27FC236}">
                <a16:creationId xmlns:a16="http://schemas.microsoft.com/office/drawing/2014/main" id="{9B6F2D7B-F4B0-4392-B21D-B20B0DBCB1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9" name="Line 158">
            <a:extLst>
              <a:ext uri="{FF2B5EF4-FFF2-40B4-BE49-F238E27FC236}">
                <a16:creationId xmlns:a16="http://schemas.microsoft.com/office/drawing/2014/main" id="{1B57D385-0A14-43BE-A9B7-CEFF0DA4D7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Line 159">
            <a:extLst>
              <a:ext uri="{FF2B5EF4-FFF2-40B4-BE49-F238E27FC236}">
                <a16:creationId xmlns:a16="http://schemas.microsoft.com/office/drawing/2014/main" id="{4E56B133-B60A-4A69-80F5-713C8F912F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1" name="Line 160">
            <a:extLst>
              <a:ext uri="{FF2B5EF4-FFF2-40B4-BE49-F238E27FC236}">
                <a16:creationId xmlns:a16="http://schemas.microsoft.com/office/drawing/2014/main" id="{829BA05A-6400-442A-A727-9441E45654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Line 161">
            <a:extLst>
              <a:ext uri="{FF2B5EF4-FFF2-40B4-BE49-F238E27FC236}">
                <a16:creationId xmlns:a16="http://schemas.microsoft.com/office/drawing/2014/main" id="{AA66DE08-7B94-4D4C-A64B-C49BAA0493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Line 162">
            <a:extLst>
              <a:ext uri="{FF2B5EF4-FFF2-40B4-BE49-F238E27FC236}">
                <a16:creationId xmlns:a16="http://schemas.microsoft.com/office/drawing/2014/main" id="{B98D7D54-6636-451C-B28C-A8DC39274A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1B42C06-69A0-46D5-9DEB-C1FFE2364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1602DCD-8CA8-4552-BA1F-9AAFA100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6AEE302-6C13-4675-B573-E9FFD5947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9FC4BFB-CE8A-417C-8B19-16E4DE9D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AE800BB-3A20-456B-97CE-DD51DE2CD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54B8130-A2F1-4659-99AB-1A104E02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A9FF815-8ACA-49DA-AAE7-444FE2D7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A64EBAF-903A-4F34-906C-C218EF575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A411E26-3847-408B-82D7-70532580D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0B35C76-AB4A-4F4D-9E1D-002C311B2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B8DEC3ED-AC0E-4955-8BA1-7EF6A7EDB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1F76C3B-2453-41DE-9579-C79A4DB65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826A94B7-1F87-4006-9D8B-A8285B017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EFC6793-0FE7-4E93-A96E-CF2AAD00F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1944D86-ED06-44F1-8A73-534F7864A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D7D6F1C-2EAC-4904-85CE-254F9419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0B3CC62-39C5-41C8-9657-9ACBCBC20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AEA930B9-E72D-41DF-9E0D-B1B4F9B8F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DDE941E-9BBA-4FB9-AD4C-87BC19E50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7BFE97A-1898-46B9-BB2F-467208CE7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F80373D-9F57-4624-AA82-74AB85E6E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5E5B7E8D-24B9-48C1-8085-48C8C3155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A4B75D2-0381-4271-9B65-B5E678AC5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78F84B9-F703-4901-9BEF-A07ADAD57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1FFF2B0-27D5-4E53-96E3-DE8152CA0E14}"/>
              </a:ext>
            </a:extLst>
          </p:cNvPr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89" name="AutoShape 188">
              <a:extLst>
                <a:ext uri="{FF2B5EF4-FFF2-40B4-BE49-F238E27FC236}">
                  <a16:creationId xmlns:a16="http://schemas.microsoft.com/office/drawing/2014/main" id="{B70CFE29-9452-485A-9B63-7EA49F00C9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0" name="AutoShape 189">
              <a:extLst>
                <a:ext uri="{FF2B5EF4-FFF2-40B4-BE49-F238E27FC236}">
                  <a16:creationId xmlns:a16="http://schemas.microsoft.com/office/drawing/2014/main" id="{22530944-F51C-4EB4-8433-732C11FFD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07212143-BB29-4170-A87C-4BBC989D0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FA3BED72-6CD3-476D-8AAC-7CBEFA8A6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D9E3AA8A-A15A-45D1-BC41-585471E76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25A9121-5D58-49BA-BC52-CAA5050E4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5" name="Text Box 194">
            <a:extLst>
              <a:ext uri="{FF2B5EF4-FFF2-40B4-BE49-F238E27FC236}">
                <a16:creationId xmlns:a16="http://schemas.microsoft.com/office/drawing/2014/main" id="{01EFE13D-D436-4ABF-9E0E-37311CA0B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2"/>
            <a:ext cx="2281237" cy="126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Implementation: Frontier is a LIFO stack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E4D368-2DBA-4442-9C00-5167B4C9713B}"/>
              </a:ext>
            </a:extLst>
          </p:cNvPr>
          <p:cNvSpPr txBox="1"/>
          <p:nvPr/>
        </p:nvSpPr>
        <p:spPr>
          <a:xfrm>
            <a:off x="-1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Depth-first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40800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0" grpId="2" animBg="1"/>
      <p:bldP spid="133" grpId="0" animBg="1"/>
      <p:bldP spid="142" grpId="0" animBg="1"/>
      <p:bldP spid="143" grpId="0" animBg="1"/>
      <p:bldP spid="144" grpId="0" animBg="1"/>
      <p:bldP spid="144" grpId="1" animBg="1"/>
      <p:bldP spid="145" grpId="0" animBg="1"/>
      <p:bldP spid="145" grpId="1" animBg="1"/>
      <p:bldP spid="146" grpId="0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5" grpId="0" animBg="1"/>
      <p:bldP spid="155" grpId="1" animBg="1"/>
      <p:bldP spid="156" grpId="0" animBg="1"/>
      <p:bldP spid="157" grpId="0" animBg="1"/>
      <p:bldP spid="157" grpId="1" animBg="1"/>
      <p:bldP spid="158" grpId="0" animBg="1"/>
      <p:bldP spid="159" grpId="0" animBg="1"/>
      <p:bldP spid="159" grpId="1" animBg="1"/>
      <p:bldP spid="160" grpId="0" animBg="1"/>
      <p:bldP spid="161" grpId="0" animBg="1"/>
      <p:bldP spid="162" grpId="0" animBg="1"/>
      <p:bldP spid="162" grpId="1" animBg="1"/>
      <p:bldP spid="163" grpId="0" animBg="1"/>
      <p:bldP spid="163" grpId="1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91" grpId="0" animBg="1"/>
      <p:bldP spid="192" grpId="0" animBg="1"/>
      <p:bldP spid="193" grpId="0" animBg="1"/>
      <p:bldP spid="19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 Box 194">
            <a:extLst>
              <a:ext uri="{FF2B5EF4-FFF2-40B4-BE49-F238E27FC236}">
                <a16:creationId xmlns:a16="http://schemas.microsoft.com/office/drawing/2014/main" id="{01EFE13D-D436-4ABF-9E0E-37311CA0B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2"/>
            <a:ext cx="2555873" cy="126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Implementation: Frontier is a FIFO queue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E4D368-2DBA-4442-9C00-5167B4C9713B}"/>
              </a:ext>
            </a:extLst>
          </p:cNvPr>
          <p:cNvSpPr txBox="1"/>
          <p:nvPr/>
        </p:nvSpPr>
        <p:spPr>
          <a:xfrm>
            <a:off x="-1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Breadth-first Search</a:t>
            </a:r>
          </a:p>
        </p:txBody>
      </p:sp>
      <p:grpSp>
        <p:nvGrpSpPr>
          <p:cNvPr id="197" name="Group 3">
            <a:extLst>
              <a:ext uri="{FF2B5EF4-FFF2-40B4-BE49-F238E27FC236}">
                <a16:creationId xmlns:a16="http://schemas.microsoft.com/office/drawing/2014/main" id="{FA3ACA1D-283F-48F9-88D5-3EADBBE88CB2}"/>
              </a:ext>
            </a:extLst>
          </p:cNvPr>
          <p:cNvGrpSpPr>
            <a:grpSpLocks/>
          </p:cNvGrpSpPr>
          <p:nvPr/>
        </p:nvGrpSpPr>
        <p:grpSpPr bwMode="auto">
          <a:xfrm>
            <a:off x="3219447" y="3498853"/>
            <a:ext cx="5486400" cy="3336066"/>
            <a:chOff x="48" y="2332"/>
            <a:chExt cx="3456" cy="2392"/>
          </a:xfrm>
        </p:grpSpPr>
        <p:sp>
          <p:nvSpPr>
            <p:cNvPr id="198" name="Text Box 4">
              <a:extLst>
                <a:ext uri="{FF2B5EF4-FFF2-40B4-BE49-F238E27FC236}">
                  <a16:creationId xmlns:a16="http://schemas.microsoft.com/office/drawing/2014/main" id="{296FA93A-06D8-4BB0-8EAA-D1F8FDD9C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Text Box 5">
              <a:extLst>
                <a:ext uri="{FF2B5EF4-FFF2-40B4-BE49-F238E27FC236}">
                  <a16:creationId xmlns:a16="http://schemas.microsoft.com/office/drawing/2014/main" id="{138F3997-4F24-4533-B2B6-6335CFAD5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0" name="Text Box 6">
              <a:extLst>
                <a:ext uri="{FF2B5EF4-FFF2-40B4-BE49-F238E27FC236}">
                  <a16:creationId xmlns:a16="http://schemas.microsoft.com/office/drawing/2014/main" id="{F6CF37AD-39FD-42D9-B6BB-3B0DF1D5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01" name="Text Box 7">
              <a:extLst>
                <a:ext uri="{FF2B5EF4-FFF2-40B4-BE49-F238E27FC236}">
                  <a16:creationId xmlns:a16="http://schemas.microsoft.com/office/drawing/2014/main" id="{33CDB75A-97A5-47A0-8AD3-D283A794F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02" name="Text Box 8">
              <a:extLst>
                <a:ext uri="{FF2B5EF4-FFF2-40B4-BE49-F238E27FC236}">
                  <a16:creationId xmlns:a16="http://schemas.microsoft.com/office/drawing/2014/main" id="{0E257D7B-7FDA-492E-8A29-F3E81DA25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203" name="Text Box 9">
              <a:extLst>
                <a:ext uri="{FF2B5EF4-FFF2-40B4-BE49-F238E27FC236}">
                  <a16:creationId xmlns:a16="http://schemas.microsoft.com/office/drawing/2014/main" id="{5020A5C1-0A27-4474-A6D8-3316659B0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4" name="Text Box 10">
              <a:extLst>
                <a:ext uri="{FF2B5EF4-FFF2-40B4-BE49-F238E27FC236}">
                  <a16:creationId xmlns:a16="http://schemas.microsoft.com/office/drawing/2014/main" id="{DE8C1635-4FBD-4113-B6BB-E708D6F25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05" name="AutoShape 11">
              <a:extLst>
                <a:ext uri="{FF2B5EF4-FFF2-40B4-BE49-F238E27FC236}">
                  <a16:creationId xmlns:a16="http://schemas.microsoft.com/office/drawing/2014/main" id="{4C849FAC-F8D3-4F7B-8B64-409EE1CE6012}"/>
                </a:ext>
              </a:extLst>
            </p:cNvPr>
            <p:cNvCxnSpPr>
              <a:cxnSpLocks noChangeShapeType="1"/>
              <a:stCxn id="201" idx="2"/>
              <a:endCxn id="200" idx="0"/>
            </p:cNvCxnSpPr>
            <p:nvPr/>
          </p:nvCxnSpPr>
          <p:spPr bwMode="auto">
            <a:xfrm flipH="1">
              <a:off x="168" y="2939"/>
              <a:ext cx="336" cy="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6" name="AutoShape 12">
              <a:extLst>
                <a:ext uri="{FF2B5EF4-FFF2-40B4-BE49-F238E27FC236}">
                  <a16:creationId xmlns:a16="http://schemas.microsoft.com/office/drawing/2014/main" id="{1884BAC5-A901-4DF8-95E2-78D42D419973}"/>
                </a:ext>
              </a:extLst>
            </p:cNvPr>
            <p:cNvCxnSpPr>
              <a:cxnSpLocks noChangeShapeType="1"/>
              <a:stCxn id="201" idx="2"/>
              <a:endCxn id="204" idx="0"/>
            </p:cNvCxnSpPr>
            <p:nvPr/>
          </p:nvCxnSpPr>
          <p:spPr bwMode="auto">
            <a:xfrm>
              <a:off x="504" y="2939"/>
              <a:ext cx="96" cy="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" name="AutoShape 13">
              <a:extLst>
                <a:ext uri="{FF2B5EF4-FFF2-40B4-BE49-F238E27FC236}">
                  <a16:creationId xmlns:a16="http://schemas.microsoft.com/office/drawing/2014/main" id="{B61EED3B-8140-47FD-8623-F086EB4136F6}"/>
                </a:ext>
              </a:extLst>
            </p:cNvPr>
            <p:cNvCxnSpPr>
              <a:cxnSpLocks noChangeShapeType="1"/>
              <a:stCxn id="200" idx="2"/>
              <a:endCxn id="199" idx="0"/>
            </p:cNvCxnSpPr>
            <p:nvPr/>
          </p:nvCxnSpPr>
          <p:spPr bwMode="auto">
            <a:xfrm>
              <a:off x="168" y="3284"/>
              <a:ext cx="0" cy="1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" name="AutoShape 14">
              <a:extLst>
                <a:ext uri="{FF2B5EF4-FFF2-40B4-BE49-F238E27FC236}">
                  <a16:creationId xmlns:a16="http://schemas.microsoft.com/office/drawing/2014/main" id="{FD214DCA-DBF5-4D9D-A61B-8F80FED82F5F}"/>
                </a:ext>
              </a:extLst>
            </p:cNvPr>
            <p:cNvCxnSpPr>
              <a:cxnSpLocks noChangeShapeType="1"/>
              <a:stCxn id="204" idx="2"/>
              <a:endCxn id="203" idx="0"/>
            </p:cNvCxnSpPr>
            <p:nvPr/>
          </p:nvCxnSpPr>
          <p:spPr bwMode="auto">
            <a:xfrm>
              <a:off x="600" y="3284"/>
              <a:ext cx="0" cy="1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9" name="Group 15">
              <a:extLst>
                <a:ext uri="{FF2B5EF4-FFF2-40B4-BE49-F238E27FC236}">
                  <a16:creationId xmlns:a16="http://schemas.microsoft.com/office/drawing/2014/main" id="{ADD7025B-31B8-44D0-AA3C-80E8D97F81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00"/>
              <a:chOff x="1152" y="2640"/>
              <a:chExt cx="1104" cy="1700"/>
            </a:xfrm>
          </p:grpSpPr>
          <p:sp>
            <p:nvSpPr>
              <p:cNvPr id="236" name="Text Box 16">
                <a:extLst>
                  <a:ext uri="{FF2B5EF4-FFF2-40B4-BE49-F238E27FC236}">
                    <a16:creationId xmlns:a16="http://schemas.microsoft.com/office/drawing/2014/main" id="{5F4B6D81-5BED-4570-B81F-82223C6449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237" name="Text Box 17">
                <a:extLst>
                  <a:ext uri="{FF2B5EF4-FFF2-40B4-BE49-F238E27FC236}">
                    <a16:creationId xmlns:a16="http://schemas.microsoft.com/office/drawing/2014/main" id="{FC042651-C0A3-4698-900B-AC4D04E96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238" name="Text Box 18">
                <a:extLst>
                  <a:ext uri="{FF2B5EF4-FFF2-40B4-BE49-F238E27FC236}">
                    <a16:creationId xmlns:a16="http://schemas.microsoft.com/office/drawing/2014/main" id="{96FB94B2-B4FD-4E88-B6F1-393E42CA9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239" name="Text Box 19">
                <a:extLst>
                  <a:ext uri="{FF2B5EF4-FFF2-40B4-BE49-F238E27FC236}">
                    <a16:creationId xmlns:a16="http://schemas.microsoft.com/office/drawing/2014/main" id="{8EB835C0-F0BC-4003-A21E-BE894F0D9D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240" name="Text Box 20">
                <a:extLst>
                  <a:ext uri="{FF2B5EF4-FFF2-40B4-BE49-F238E27FC236}">
                    <a16:creationId xmlns:a16="http://schemas.microsoft.com/office/drawing/2014/main" id="{50326D2E-0AA7-42EF-80FC-60209C9EF7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1" name="Text Box 21">
                <a:extLst>
                  <a:ext uri="{FF2B5EF4-FFF2-40B4-BE49-F238E27FC236}">
                    <a16:creationId xmlns:a16="http://schemas.microsoft.com/office/drawing/2014/main" id="{6DB01380-5C24-4EAD-9A5A-908AC7636A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242" name="Text Box 22">
                <a:extLst>
                  <a:ext uri="{FF2B5EF4-FFF2-40B4-BE49-F238E27FC236}">
                    <a16:creationId xmlns:a16="http://schemas.microsoft.com/office/drawing/2014/main" id="{105BB704-7B85-4662-9970-0D0C307079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243" name="Text Box 23">
                <a:extLst>
                  <a:ext uri="{FF2B5EF4-FFF2-40B4-BE49-F238E27FC236}">
                    <a16:creationId xmlns:a16="http://schemas.microsoft.com/office/drawing/2014/main" id="{FB78F566-668C-4FED-A953-81E8F0186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4" name="Text Box 24">
                <a:extLst>
                  <a:ext uri="{FF2B5EF4-FFF2-40B4-BE49-F238E27FC236}">
                    <a16:creationId xmlns:a16="http://schemas.microsoft.com/office/drawing/2014/main" id="{3C988A7E-7747-4CB7-BB80-7AE24B161F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245" name="Text Box 25">
                <a:extLst>
                  <a:ext uri="{FF2B5EF4-FFF2-40B4-BE49-F238E27FC236}">
                    <a16:creationId xmlns:a16="http://schemas.microsoft.com/office/drawing/2014/main" id="{EB6356D0-4D20-4843-9F0D-60761CAB65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6" name="AutoShape 26">
                <a:extLst>
                  <a:ext uri="{FF2B5EF4-FFF2-40B4-BE49-F238E27FC236}">
                    <a16:creationId xmlns:a16="http://schemas.microsoft.com/office/drawing/2014/main" id="{FD10C37E-BA39-4F5E-84BD-8B4B0C0FAB93}"/>
                  </a:ext>
                </a:extLst>
              </p:cNvPr>
              <p:cNvCxnSpPr>
                <a:cxnSpLocks noChangeShapeType="1"/>
                <a:stCxn id="236" idx="2"/>
                <a:endCxn id="238" idx="0"/>
              </p:cNvCxnSpPr>
              <p:nvPr/>
            </p:nvCxnSpPr>
            <p:spPr bwMode="auto">
              <a:xfrm flipH="1">
                <a:off x="1416" y="2891"/>
                <a:ext cx="24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7" name="AutoShape 27">
                <a:extLst>
                  <a:ext uri="{FF2B5EF4-FFF2-40B4-BE49-F238E27FC236}">
                    <a16:creationId xmlns:a16="http://schemas.microsoft.com/office/drawing/2014/main" id="{D8B9BACD-1523-4BF9-9057-C43919C4A6B7}"/>
                  </a:ext>
                </a:extLst>
              </p:cNvPr>
              <p:cNvCxnSpPr>
                <a:cxnSpLocks noChangeShapeType="1"/>
                <a:stCxn id="236" idx="2"/>
                <a:endCxn id="240" idx="0"/>
              </p:cNvCxnSpPr>
              <p:nvPr/>
            </p:nvCxnSpPr>
            <p:spPr bwMode="auto">
              <a:xfrm>
                <a:off x="1656" y="2891"/>
                <a:ext cx="192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8" name="AutoShape 28">
                <a:extLst>
                  <a:ext uri="{FF2B5EF4-FFF2-40B4-BE49-F238E27FC236}">
                    <a16:creationId xmlns:a16="http://schemas.microsoft.com/office/drawing/2014/main" id="{F6EF50D7-4EFA-414F-A4D0-8BC4A13D1A86}"/>
                  </a:ext>
                </a:extLst>
              </p:cNvPr>
              <p:cNvCxnSpPr>
                <a:cxnSpLocks noChangeShapeType="1"/>
                <a:stCxn id="238" idx="2"/>
                <a:endCxn id="237" idx="0"/>
              </p:cNvCxnSpPr>
              <p:nvPr/>
            </p:nvCxnSpPr>
            <p:spPr bwMode="auto">
              <a:xfrm flipH="1">
                <a:off x="1272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9" name="AutoShape 29">
                <a:extLst>
                  <a:ext uri="{FF2B5EF4-FFF2-40B4-BE49-F238E27FC236}">
                    <a16:creationId xmlns:a16="http://schemas.microsoft.com/office/drawing/2014/main" id="{14E64ECD-4296-43EF-8E99-027897444D29}"/>
                  </a:ext>
                </a:extLst>
              </p:cNvPr>
              <p:cNvCxnSpPr>
                <a:cxnSpLocks noChangeShapeType="1"/>
                <a:stCxn id="238" idx="2"/>
                <a:endCxn id="241" idx="0"/>
              </p:cNvCxnSpPr>
              <p:nvPr/>
            </p:nvCxnSpPr>
            <p:spPr bwMode="auto">
              <a:xfrm>
                <a:off x="1416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0" name="AutoShape 30">
                <a:extLst>
                  <a:ext uri="{FF2B5EF4-FFF2-40B4-BE49-F238E27FC236}">
                    <a16:creationId xmlns:a16="http://schemas.microsoft.com/office/drawing/2014/main" id="{548A4008-F650-4523-8FCA-E6AFD6BC17D2}"/>
                  </a:ext>
                </a:extLst>
              </p:cNvPr>
              <p:cNvCxnSpPr>
                <a:cxnSpLocks noChangeShapeType="1"/>
                <a:stCxn id="240" idx="2"/>
                <a:endCxn id="239" idx="0"/>
              </p:cNvCxnSpPr>
              <p:nvPr/>
            </p:nvCxnSpPr>
            <p:spPr bwMode="auto">
              <a:xfrm>
                <a:off x="1848" y="3275"/>
                <a:ext cx="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1" name="AutoShape 31">
                <a:extLst>
                  <a:ext uri="{FF2B5EF4-FFF2-40B4-BE49-F238E27FC236}">
                    <a16:creationId xmlns:a16="http://schemas.microsoft.com/office/drawing/2014/main" id="{0B1F4477-A94A-4C37-A4A8-0DA19CF1355E}"/>
                  </a:ext>
                </a:extLst>
              </p:cNvPr>
              <p:cNvCxnSpPr>
                <a:cxnSpLocks noChangeShapeType="1"/>
                <a:stCxn id="237" idx="2"/>
                <a:endCxn id="242" idx="0"/>
              </p:cNvCxnSpPr>
              <p:nvPr/>
            </p:nvCxnSpPr>
            <p:spPr bwMode="auto">
              <a:xfrm>
                <a:off x="1272" y="3659"/>
                <a:ext cx="0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2" name="AutoShape 32">
                <a:extLst>
                  <a:ext uri="{FF2B5EF4-FFF2-40B4-BE49-F238E27FC236}">
                    <a16:creationId xmlns:a16="http://schemas.microsoft.com/office/drawing/2014/main" id="{968240CE-109A-411E-AAE0-BF5939810430}"/>
                  </a:ext>
                </a:extLst>
              </p:cNvPr>
              <p:cNvCxnSpPr>
                <a:cxnSpLocks noChangeShapeType="1"/>
                <a:stCxn id="239" idx="2"/>
                <a:endCxn id="243" idx="0"/>
              </p:cNvCxnSpPr>
              <p:nvPr/>
            </p:nvCxnSpPr>
            <p:spPr bwMode="auto">
              <a:xfrm flipH="1">
                <a:off x="1704" y="3659"/>
                <a:ext cx="144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3" name="AutoShape 33">
                <a:extLst>
                  <a:ext uri="{FF2B5EF4-FFF2-40B4-BE49-F238E27FC236}">
                    <a16:creationId xmlns:a16="http://schemas.microsoft.com/office/drawing/2014/main" id="{FA41517C-43A5-43BA-B87B-B220AEB955CB}"/>
                  </a:ext>
                </a:extLst>
              </p:cNvPr>
              <p:cNvCxnSpPr>
                <a:cxnSpLocks noChangeShapeType="1"/>
                <a:stCxn id="239" idx="2"/>
                <a:endCxn id="244" idx="0"/>
              </p:cNvCxnSpPr>
              <p:nvPr/>
            </p:nvCxnSpPr>
            <p:spPr bwMode="auto">
              <a:xfrm>
                <a:off x="1848" y="3659"/>
                <a:ext cx="168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4" name="AutoShape 34">
                <a:extLst>
                  <a:ext uri="{FF2B5EF4-FFF2-40B4-BE49-F238E27FC236}">
                    <a16:creationId xmlns:a16="http://schemas.microsoft.com/office/drawing/2014/main" id="{A7F88569-629E-4FB4-B0B5-2A0D80B77F78}"/>
                  </a:ext>
                </a:extLst>
              </p:cNvPr>
              <p:cNvCxnSpPr>
                <a:cxnSpLocks noChangeShapeType="1"/>
                <a:stCxn id="243" idx="2"/>
                <a:endCxn id="245" idx="0"/>
              </p:cNvCxnSpPr>
              <p:nvPr/>
            </p:nvCxnSpPr>
            <p:spPr bwMode="auto">
              <a:xfrm>
                <a:off x="1704" y="4004"/>
                <a:ext cx="0" cy="8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10" name="Text Box 35">
              <a:extLst>
                <a:ext uri="{FF2B5EF4-FFF2-40B4-BE49-F238E27FC236}">
                  <a16:creationId xmlns:a16="http://schemas.microsoft.com/office/drawing/2014/main" id="{F70633C7-6880-4174-837A-572BD60CD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211" name="AutoShape 36">
              <a:extLst>
                <a:ext uri="{FF2B5EF4-FFF2-40B4-BE49-F238E27FC236}">
                  <a16:creationId xmlns:a16="http://schemas.microsoft.com/office/drawing/2014/main" id="{1E2CD6C6-FC38-4D5B-8672-97D4EA0EDB50}"/>
                </a:ext>
              </a:extLst>
            </p:cNvPr>
            <p:cNvCxnSpPr>
              <a:cxnSpLocks noChangeShapeType="1"/>
              <a:stCxn id="202" idx="2"/>
              <a:endCxn id="210" idx="0"/>
            </p:cNvCxnSpPr>
            <p:nvPr/>
          </p:nvCxnSpPr>
          <p:spPr bwMode="auto">
            <a:xfrm>
              <a:off x="3384" y="2891"/>
              <a:ext cx="0" cy="1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12" name="Group 37">
              <a:extLst>
                <a:ext uri="{FF2B5EF4-FFF2-40B4-BE49-F238E27FC236}">
                  <a16:creationId xmlns:a16="http://schemas.microsoft.com/office/drawing/2014/main" id="{66BB2BF8-69A3-4D4E-827A-F1274AC70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00"/>
              <a:chOff x="1152" y="2640"/>
              <a:chExt cx="1104" cy="1700"/>
            </a:xfrm>
          </p:grpSpPr>
          <p:sp>
            <p:nvSpPr>
              <p:cNvPr id="217" name="Text Box 38">
                <a:extLst>
                  <a:ext uri="{FF2B5EF4-FFF2-40B4-BE49-F238E27FC236}">
                    <a16:creationId xmlns:a16="http://schemas.microsoft.com/office/drawing/2014/main" id="{F5411EE5-7F1E-4E4A-A003-966AD44FFE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218" name="Text Box 39">
                <a:extLst>
                  <a:ext uri="{FF2B5EF4-FFF2-40B4-BE49-F238E27FC236}">
                    <a16:creationId xmlns:a16="http://schemas.microsoft.com/office/drawing/2014/main" id="{6B13D21D-7CD1-4074-B0C5-644DAA224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219" name="Text Box 40">
                <a:extLst>
                  <a:ext uri="{FF2B5EF4-FFF2-40B4-BE49-F238E27FC236}">
                    <a16:creationId xmlns:a16="http://schemas.microsoft.com/office/drawing/2014/main" id="{8F2F05A9-5775-4410-B04C-8A6A9FFFF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220" name="Text Box 41">
                <a:extLst>
                  <a:ext uri="{FF2B5EF4-FFF2-40B4-BE49-F238E27FC236}">
                    <a16:creationId xmlns:a16="http://schemas.microsoft.com/office/drawing/2014/main" id="{8E06A639-5324-4CE0-937E-4404934AD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221" name="Text Box 42">
                <a:extLst>
                  <a:ext uri="{FF2B5EF4-FFF2-40B4-BE49-F238E27FC236}">
                    <a16:creationId xmlns:a16="http://schemas.microsoft.com/office/drawing/2014/main" id="{60D3250E-A687-4CE0-B628-92900294A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22" name="Text Box 43">
                <a:extLst>
                  <a:ext uri="{FF2B5EF4-FFF2-40B4-BE49-F238E27FC236}">
                    <a16:creationId xmlns:a16="http://schemas.microsoft.com/office/drawing/2014/main" id="{A74119F0-023D-49F6-AA7A-C109A6D0EA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223" name="Text Box 44">
                <a:extLst>
                  <a:ext uri="{FF2B5EF4-FFF2-40B4-BE49-F238E27FC236}">
                    <a16:creationId xmlns:a16="http://schemas.microsoft.com/office/drawing/2014/main" id="{843532B9-BA9E-4BF9-B12B-A5C3BDFB37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224" name="Text Box 45">
                <a:extLst>
                  <a:ext uri="{FF2B5EF4-FFF2-40B4-BE49-F238E27FC236}">
                    <a16:creationId xmlns:a16="http://schemas.microsoft.com/office/drawing/2014/main" id="{1C88AB5F-1DBB-4F03-9571-5D45FB6820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25" name="Text Box 46">
                <a:extLst>
                  <a:ext uri="{FF2B5EF4-FFF2-40B4-BE49-F238E27FC236}">
                    <a16:creationId xmlns:a16="http://schemas.microsoft.com/office/drawing/2014/main" id="{0EC496D2-84BA-45C3-8EE6-17DF2423F5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226" name="Text Box 47">
                <a:extLst>
                  <a:ext uri="{FF2B5EF4-FFF2-40B4-BE49-F238E27FC236}">
                    <a16:creationId xmlns:a16="http://schemas.microsoft.com/office/drawing/2014/main" id="{00EF20C6-31FE-440A-A564-F75752AB9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27" name="AutoShape 48">
                <a:extLst>
                  <a:ext uri="{FF2B5EF4-FFF2-40B4-BE49-F238E27FC236}">
                    <a16:creationId xmlns:a16="http://schemas.microsoft.com/office/drawing/2014/main" id="{3986B52A-D259-4BC5-A8F1-8348AC8208F7}"/>
                  </a:ext>
                </a:extLst>
              </p:cNvPr>
              <p:cNvCxnSpPr>
                <a:cxnSpLocks noChangeShapeType="1"/>
                <a:stCxn id="217" idx="2"/>
                <a:endCxn id="219" idx="0"/>
              </p:cNvCxnSpPr>
              <p:nvPr/>
            </p:nvCxnSpPr>
            <p:spPr bwMode="auto">
              <a:xfrm flipH="1">
                <a:off x="1416" y="2891"/>
                <a:ext cx="24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8" name="AutoShape 49">
                <a:extLst>
                  <a:ext uri="{FF2B5EF4-FFF2-40B4-BE49-F238E27FC236}">
                    <a16:creationId xmlns:a16="http://schemas.microsoft.com/office/drawing/2014/main" id="{48B9CFC7-78AB-4AD2-A619-D43D62244DC3}"/>
                  </a:ext>
                </a:extLst>
              </p:cNvPr>
              <p:cNvCxnSpPr>
                <a:cxnSpLocks noChangeShapeType="1"/>
                <a:stCxn id="217" idx="2"/>
                <a:endCxn id="221" idx="0"/>
              </p:cNvCxnSpPr>
              <p:nvPr/>
            </p:nvCxnSpPr>
            <p:spPr bwMode="auto">
              <a:xfrm>
                <a:off x="1656" y="2891"/>
                <a:ext cx="192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9" name="AutoShape 50">
                <a:extLst>
                  <a:ext uri="{FF2B5EF4-FFF2-40B4-BE49-F238E27FC236}">
                    <a16:creationId xmlns:a16="http://schemas.microsoft.com/office/drawing/2014/main" id="{CE69BBEB-5735-4463-B40F-BB9ABCA8E989}"/>
                  </a:ext>
                </a:extLst>
              </p:cNvPr>
              <p:cNvCxnSpPr>
                <a:cxnSpLocks noChangeShapeType="1"/>
                <a:stCxn id="219" idx="2"/>
                <a:endCxn id="218" idx="0"/>
              </p:cNvCxnSpPr>
              <p:nvPr/>
            </p:nvCxnSpPr>
            <p:spPr bwMode="auto">
              <a:xfrm flipH="1">
                <a:off x="1272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30" name="AutoShape 51">
                <a:extLst>
                  <a:ext uri="{FF2B5EF4-FFF2-40B4-BE49-F238E27FC236}">
                    <a16:creationId xmlns:a16="http://schemas.microsoft.com/office/drawing/2014/main" id="{DA74922A-22A8-4F3C-9BA4-67EEF81F1257}"/>
                  </a:ext>
                </a:extLst>
              </p:cNvPr>
              <p:cNvCxnSpPr>
                <a:cxnSpLocks noChangeShapeType="1"/>
                <a:stCxn id="219" idx="2"/>
                <a:endCxn id="222" idx="0"/>
              </p:cNvCxnSpPr>
              <p:nvPr/>
            </p:nvCxnSpPr>
            <p:spPr bwMode="auto">
              <a:xfrm>
                <a:off x="1416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31" name="AutoShape 52">
                <a:extLst>
                  <a:ext uri="{FF2B5EF4-FFF2-40B4-BE49-F238E27FC236}">
                    <a16:creationId xmlns:a16="http://schemas.microsoft.com/office/drawing/2014/main" id="{FA257725-75DC-4F67-A47E-2160CDDCC3B7}"/>
                  </a:ext>
                </a:extLst>
              </p:cNvPr>
              <p:cNvCxnSpPr>
                <a:cxnSpLocks noChangeShapeType="1"/>
                <a:stCxn id="221" idx="2"/>
                <a:endCxn id="220" idx="0"/>
              </p:cNvCxnSpPr>
              <p:nvPr/>
            </p:nvCxnSpPr>
            <p:spPr bwMode="auto">
              <a:xfrm>
                <a:off x="1848" y="3275"/>
                <a:ext cx="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32" name="AutoShape 53">
                <a:extLst>
                  <a:ext uri="{FF2B5EF4-FFF2-40B4-BE49-F238E27FC236}">
                    <a16:creationId xmlns:a16="http://schemas.microsoft.com/office/drawing/2014/main" id="{D749BE12-F105-4CC6-BD08-F97F4F5F36EF}"/>
                  </a:ext>
                </a:extLst>
              </p:cNvPr>
              <p:cNvCxnSpPr>
                <a:cxnSpLocks noChangeShapeType="1"/>
                <a:stCxn id="218" idx="2"/>
                <a:endCxn id="223" idx="0"/>
              </p:cNvCxnSpPr>
              <p:nvPr/>
            </p:nvCxnSpPr>
            <p:spPr bwMode="auto">
              <a:xfrm>
                <a:off x="1272" y="3659"/>
                <a:ext cx="0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33" name="AutoShape 54">
                <a:extLst>
                  <a:ext uri="{FF2B5EF4-FFF2-40B4-BE49-F238E27FC236}">
                    <a16:creationId xmlns:a16="http://schemas.microsoft.com/office/drawing/2014/main" id="{1F69A204-D6BD-4A9D-B023-7BAE06E0EDA0}"/>
                  </a:ext>
                </a:extLst>
              </p:cNvPr>
              <p:cNvCxnSpPr>
                <a:cxnSpLocks noChangeShapeType="1"/>
                <a:stCxn id="220" idx="2"/>
                <a:endCxn id="224" idx="0"/>
              </p:cNvCxnSpPr>
              <p:nvPr/>
            </p:nvCxnSpPr>
            <p:spPr bwMode="auto">
              <a:xfrm flipH="1">
                <a:off x="1704" y="3659"/>
                <a:ext cx="144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34" name="AutoShape 55">
                <a:extLst>
                  <a:ext uri="{FF2B5EF4-FFF2-40B4-BE49-F238E27FC236}">
                    <a16:creationId xmlns:a16="http://schemas.microsoft.com/office/drawing/2014/main" id="{40DF86A4-D364-4FB8-A80C-0CB435D749A7}"/>
                  </a:ext>
                </a:extLst>
              </p:cNvPr>
              <p:cNvCxnSpPr>
                <a:cxnSpLocks noChangeShapeType="1"/>
                <a:stCxn id="220" idx="2"/>
                <a:endCxn id="225" idx="0"/>
              </p:cNvCxnSpPr>
              <p:nvPr/>
            </p:nvCxnSpPr>
            <p:spPr bwMode="auto">
              <a:xfrm>
                <a:off x="1848" y="3659"/>
                <a:ext cx="168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35" name="AutoShape 56">
                <a:extLst>
                  <a:ext uri="{FF2B5EF4-FFF2-40B4-BE49-F238E27FC236}">
                    <a16:creationId xmlns:a16="http://schemas.microsoft.com/office/drawing/2014/main" id="{FEC9BAAD-F7AC-4EDD-9DF5-E830D8B1ADCB}"/>
                  </a:ext>
                </a:extLst>
              </p:cNvPr>
              <p:cNvCxnSpPr>
                <a:cxnSpLocks noChangeShapeType="1"/>
                <a:stCxn id="224" idx="2"/>
                <a:endCxn id="226" idx="0"/>
              </p:cNvCxnSpPr>
              <p:nvPr/>
            </p:nvCxnSpPr>
            <p:spPr bwMode="auto">
              <a:xfrm>
                <a:off x="1704" y="4004"/>
                <a:ext cx="0" cy="8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13" name="AutoShape 57">
              <a:extLst>
                <a:ext uri="{FF2B5EF4-FFF2-40B4-BE49-F238E27FC236}">
                  <a16:creationId xmlns:a16="http://schemas.microsoft.com/office/drawing/2014/main" id="{813C287C-9C87-42B2-AF65-DDCDBD9DE357}"/>
                </a:ext>
              </a:extLst>
            </p:cNvPr>
            <p:cNvCxnSpPr>
              <a:cxnSpLocks noChangeShapeType="1"/>
              <a:stCxn id="201" idx="2"/>
              <a:endCxn id="217" idx="0"/>
            </p:cNvCxnSpPr>
            <p:nvPr/>
          </p:nvCxnSpPr>
          <p:spPr bwMode="auto">
            <a:xfrm>
              <a:off x="504" y="2939"/>
              <a:ext cx="624" cy="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4" name="AutoShape 58">
              <a:extLst>
                <a:ext uri="{FF2B5EF4-FFF2-40B4-BE49-F238E27FC236}">
                  <a16:creationId xmlns:a16="http://schemas.microsoft.com/office/drawing/2014/main" id="{FD4B3E4B-227D-44A8-BD44-3625209AE21B}"/>
                </a:ext>
              </a:extLst>
            </p:cNvPr>
            <p:cNvCxnSpPr>
              <a:cxnSpLocks noChangeShapeType="1"/>
              <a:stCxn id="198" idx="2"/>
              <a:endCxn id="201" idx="0"/>
            </p:cNvCxnSpPr>
            <p:nvPr/>
          </p:nvCxnSpPr>
          <p:spPr bwMode="auto">
            <a:xfrm flipH="1">
              <a:off x="504" y="2562"/>
              <a:ext cx="1536" cy="1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" name="AutoShape 59">
              <a:extLst>
                <a:ext uri="{FF2B5EF4-FFF2-40B4-BE49-F238E27FC236}">
                  <a16:creationId xmlns:a16="http://schemas.microsoft.com/office/drawing/2014/main" id="{E51FFF35-F2AC-44AD-A06A-457673B0C671}"/>
                </a:ext>
              </a:extLst>
            </p:cNvPr>
            <p:cNvCxnSpPr>
              <a:cxnSpLocks noChangeShapeType="1"/>
              <a:stCxn id="198" idx="2"/>
              <a:endCxn id="236" idx="0"/>
            </p:cNvCxnSpPr>
            <p:nvPr/>
          </p:nvCxnSpPr>
          <p:spPr bwMode="auto">
            <a:xfrm>
              <a:off x="2040" y="2562"/>
              <a:ext cx="240" cy="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6" name="AutoShape 60">
              <a:extLst>
                <a:ext uri="{FF2B5EF4-FFF2-40B4-BE49-F238E27FC236}">
                  <a16:creationId xmlns:a16="http://schemas.microsoft.com/office/drawing/2014/main" id="{1E1C9DCA-9113-410D-B336-A7DF9433F48C}"/>
                </a:ext>
              </a:extLst>
            </p:cNvPr>
            <p:cNvCxnSpPr>
              <a:cxnSpLocks noChangeShapeType="1"/>
              <a:stCxn id="198" idx="2"/>
              <a:endCxn id="202" idx="0"/>
            </p:cNvCxnSpPr>
            <p:nvPr/>
          </p:nvCxnSpPr>
          <p:spPr bwMode="auto">
            <a:xfrm>
              <a:off x="2040" y="2562"/>
              <a:ext cx="1344" cy="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55" name="Group 61">
            <a:extLst>
              <a:ext uri="{FF2B5EF4-FFF2-40B4-BE49-F238E27FC236}">
                <a16:creationId xmlns:a16="http://schemas.microsoft.com/office/drawing/2014/main" id="{471AD93C-30BE-4589-B4D4-C6D8CE8742FF}"/>
              </a:ext>
            </a:extLst>
          </p:cNvPr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56" name="AutoShape 62">
              <a:extLst>
                <a:ext uri="{FF2B5EF4-FFF2-40B4-BE49-F238E27FC236}">
                  <a16:creationId xmlns:a16="http://schemas.microsoft.com/office/drawing/2014/main" id="{00B6EFC2-5C7F-4C4F-8F45-1C5276EA3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7" name="AutoShape 63">
              <a:extLst>
                <a:ext uri="{FF2B5EF4-FFF2-40B4-BE49-F238E27FC236}">
                  <a16:creationId xmlns:a16="http://schemas.microsoft.com/office/drawing/2014/main" id="{47E2B219-970A-436D-87F1-00B405410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58" name="AutoShape 64">
              <a:extLst>
                <a:ext uri="{FF2B5EF4-FFF2-40B4-BE49-F238E27FC236}">
                  <a16:creationId xmlns:a16="http://schemas.microsoft.com/office/drawing/2014/main" id="{75053EBC-3E1E-4448-81EA-97D68C38D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59" name="AutoShape 65">
              <a:extLst>
                <a:ext uri="{FF2B5EF4-FFF2-40B4-BE49-F238E27FC236}">
                  <a16:creationId xmlns:a16="http://schemas.microsoft.com/office/drawing/2014/main" id="{2B2A25A5-EFDB-432E-9219-B80DA55B7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AutoShape 66">
              <a:extLst>
                <a:ext uri="{FF2B5EF4-FFF2-40B4-BE49-F238E27FC236}">
                  <a16:creationId xmlns:a16="http://schemas.microsoft.com/office/drawing/2014/main" id="{E46BB56D-2416-43A1-B609-9A0CE2F5D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261" name="AutoShape 67">
              <a:extLst>
                <a:ext uri="{FF2B5EF4-FFF2-40B4-BE49-F238E27FC236}">
                  <a16:creationId xmlns:a16="http://schemas.microsoft.com/office/drawing/2014/main" id="{8C205E35-7820-4C2D-A482-578752C63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262" name="AutoShape 68">
              <a:extLst>
                <a:ext uri="{FF2B5EF4-FFF2-40B4-BE49-F238E27FC236}">
                  <a16:creationId xmlns:a16="http://schemas.microsoft.com/office/drawing/2014/main" id="{2633119C-81B0-4B21-BA4B-63F7F87A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63" name="AutoShape 69">
              <a:extLst>
                <a:ext uri="{FF2B5EF4-FFF2-40B4-BE49-F238E27FC236}">
                  <a16:creationId xmlns:a16="http://schemas.microsoft.com/office/drawing/2014/main" id="{983A20F2-E885-4E7B-9D56-FA6FDAA8F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64" name="AutoShape 70">
              <a:extLst>
                <a:ext uri="{FF2B5EF4-FFF2-40B4-BE49-F238E27FC236}">
                  <a16:creationId xmlns:a16="http://schemas.microsoft.com/office/drawing/2014/main" id="{B4403C1A-D058-4ACE-A554-D699FDD9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265" name="AutoShape 71">
              <a:extLst>
                <a:ext uri="{FF2B5EF4-FFF2-40B4-BE49-F238E27FC236}">
                  <a16:creationId xmlns:a16="http://schemas.microsoft.com/office/drawing/2014/main" id="{9E34AC08-70CB-4161-B77F-A1F591EC1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66" name="AutoShape 72">
              <a:extLst>
                <a:ext uri="{FF2B5EF4-FFF2-40B4-BE49-F238E27FC236}">
                  <a16:creationId xmlns:a16="http://schemas.microsoft.com/office/drawing/2014/main" id="{7096B99F-98D6-495B-8DB0-3110E6913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67" name="AutoShape 73">
              <a:extLst>
                <a:ext uri="{FF2B5EF4-FFF2-40B4-BE49-F238E27FC236}">
                  <a16:creationId xmlns:a16="http://schemas.microsoft.com/office/drawing/2014/main" id="{3FF5DC73-D422-4B41-88DB-671B9EEB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8" name="AutoShape 74">
              <a:extLst>
                <a:ext uri="{FF2B5EF4-FFF2-40B4-BE49-F238E27FC236}">
                  <a16:creationId xmlns:a16="http://schemas.microsoft.com/office/drawing/2014/main" id="{7F31606B-EC4C-4124-BECD-4A916080458B}"/>
                </a:ext>
              </a:extLst>
            </p:cNvPr>
            <p:cNvCxnSpPr>
              <a:cxnSpLocks noChangeShapeType="1"/>
              <a:stCxn id="256" idx="5"/>
              <a:endCxn id="260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9" name="AutoShape 75">
              <a:extLst>
                <a:ext uri="{FF2B5EF4-FFF2-40B4-BE49-F238E27FC236}">
                  <a16:creationId xmlns:a16="http://schemas.microsoft.com/office/drawing/2014/main" id="{92E76026-A027-437F-BA60-800E3566701E}"/>
                </a:ext>
              </a:extLst>
            </p:cNvPr>
            <p:cNvCxnSpPr>
              <a:cxnSpLocks noChangeShapeType="1"/>
              <a:stCxn id="260" idx="5"/>
              <a:endCxn id="261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0" name="AutoShape 76">
              <a:extLst>
                <a:ext uri="{FF2B5EF4-FFF2-40B4-BE49-F238E27FC236}">
                  <a16:creationId xmlns:a16="http://schemas.microsoft.com/office/drawing/2014/main" id="{F82F29EE-6060-46AC-9B48-0856B920FA94}"/>
                </a:ext>
              </a:extLst>
            </p:cNvPr>
            <p:cNvCxnSpPr>
              <a:cxnSpLocks noChangeShapeType="1"/>
              <a:stCxn id="264" idx="3"/>
              <a:endCxn id="261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1" name="AutoShape 77">
              <a:extLst>
                <a:ext uri="{FF2B5EF4-FFF2-40B4-BE49-F238E27FC236}">
                  <a16:creationId xmlns:a16="http://schemas.microsoft.com/office/drawing/2014/main" id="{AE3B1472-8550-4B1B-8380-19AB629881B8}"/>
                </a:ext>
              </a:extLst>
            </p:cNvPr>
            <p:cNvCxnSpPr>
              <a:cxnSpLocks noChangeShapeType="1"/>
              <a:stCxn id="264" idx="2"/>
              <a:endCxn id="260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2" name="AutoShape 78">
              <a:extLst>
                <a:ext uri="{FF2B5EF4-FFF2-40B4-BE49-F238E27FC236}">
                  <a16:creationId xmlns:a16="http://schemas.microsoft.com/office/drawing/2014/main" id="{67BB3A9A-DC6F-4474-BE3D-D9A6B514B122}"/>
                </a:ext>
              </a:extLst>
            </p:cNvPr>
            <p:cNvCxnSpPr>
              <a:cxnSpLocks noChangeShapeType="1"/>
              <a:stCxn id="263" idx="4"/>
              <a:endCxn id="264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3" name="AutoShape 79">
              <a:extLst>
                <a:ext uri="{FF2B5EF4-FFF2-40B4-BE49-F238E27FC236}">
                  <a16:creationId xmlns:a16="http://schemas.microsoft.com/office/drawing/2014/main" id="{38C798E6-E550-4E29-8C03-98FC2015F2AC}"/>
                </a:ext>
              </a:extLst>
            </p:cNvPr>
            <p:cNvCxnSpPr>
              <a:cxnSpLocks noChangeShapeType="1"/>
              <a:stCxn id="263" idx="5"/>
              <a:endCxn id="267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4" name="AutoShape 80">
              <a:extLst>
                <a:ext uri="{FF2B5EF4-FFF2-40B4-BE49-F238E27FC236}">
                  <a16:creationId xmlns:a16="http://schemas.microsoft.com/office/drawing/2014/main" id="{A04ED1DA-2DD4-45E0-A858-61F614364B6D}"/>
                </a:ext>
              </a:extLst>
            </p:cNvPr>
            <p:cNvCxnSpPr>
              <a:cxnSpLocks noChangeShapeType="1"/>
              <a:stCxn id="267" idx="0"/>
              <a:endCxn id="266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5" name="AutoShape 81">
              <a:extLst>
                <a:ext uri="{FF2B5EF4-FFF2-40B4-BE49-F238E27FC236}">
                  <a16:creationId xmlns:a16="http://schemas.microsoft.com/office/drawing/2014/main" id="{B7543B79-B278-491F-B999-525349336F1D}"/>
                </a:ext>
              </a:extLst>
            </p:cNvPr>
            <p:cNvCxnSpPr>
              <a:cxnSpLocks noChangeShapeType="1"/>
              <a:stCxn id="266" idx="0"/>
              <a:endCxn id="257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6" name="AutoShape 82">
              <a:extLst>
                <a:ext uri="{FF2B5EF4-FFF2-40B4-BE49-F238E27FC236}">
                  <a16:creationId xmlns:a16="http://schemas.microsoft.com/office/drawing/2014/main" id="{DCF30EB6-029B-43D1-9214-DC009961ED87}"/>
                </a:ext>
              </a:extLst>
            </p:cNvPr>
            <p:cNvCxnSpPr>
              <a:cxnSpLocks noChangeShapeType="1"/>
              <a:stCxn id="256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7" name="AutoShape 83">
              <a:extLst>
                <a:ext uri="{FF2B5EF4-FFF2-40B4-BE49-F238E27FC236}">
                  <a16:creationId xmlns:a16="http://schemas.microsoft.com/office/drawing/2014/main" id="{D8023A30-47E5-4075-AD8B-A034899AFD37}"/>
                </a:ext>
              </a:extLst>
            </p:cNvPr>
            <p:cNvCxnSpPr>
              <a:cxnSpLocks noChangeShapeType="1"/>
              <a:stCxn id="258" idx="1"/>
              <a:endCxn id="259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8" name="AutoShape 84">
              <a:extLst>
                <a:ext uri="{FF2B5EF4-FFF2-40B4-BE49-F238E27FC236}">
                  <a16:creationId xmlns:a16="http://schemas.microsoft.com/office/drawing/2014/main" id="{23A8AE43-7AAC-4B31-ABC3-1A179878B30B}"/>
                </a:ext>
              </a:extLst>
            </p:cNvPr>
            <p:cNvCxnSpPr>
              <a:cxnSpLocks noChangeShapeType="1"/>
              <a:endCxn id="265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9" name="AutoShape 85">
              <a:extLst>
                <a:ext uri="{FF2B5EF4-FFF2-40B4-BE49-F238E27FC236}">
                  <a16:creationId xmlns:a16="http://schemas.microsoft.com/office/drawing/2014/main" id="{1BA82975-7ACD-414A-93A3-9C1B18CD0F21}"/>
                </a:ext>
              </a:extLst>
            </p:cNvPr>
            <p:cNvCxnSpPr>
              <a:cxnSpLocks noChangeShapeType="1"/>
              <a:stCxn id="262" idx="2"/>
              <a:endCxn id="265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0" name="AutoShape 86">
              <a:extLst>
                <a:ext uri="{FF2B5EF4-FFF2-40B4-BE49-F238E27FC236}">
                  <a16:creationId xmlns:a16="http://schemas.microsoft.com/office/drawing/2014/main" id="{E49E8533-3581-4791-9975-4F0772D45E1B}"/>
                </a:ext>
              </a:extLst>
            </p:cNvPr>
            <p:cNvCxnSpPr>
              <a:cxnSpLocks noChangeShapeType="1"/>
              <a:stCxn id="258" idx="7"/>
              <a:endCxn id="262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1" name="AutoShape 87">
              <a:extLst>
                <a:ext uri="{FF2B5EF4-FFF2-40B4-BE49-F238E27FC236}">
                  <a16:creationId xmlns:a16="http://schemas.microsoft.com/office/drawing/2014/main" id="{40C3CF86-DC3A-4731-8E5E-40B914B0EB4C}"/>
                </a:ext>
              </a:extLst>
            </p:cNvPr>
            <p:cNvCxnSpPr>
              <a:cxnSpLocks noChangeShapeType="1"/>
              <a:stCxn id="258" idx="6"/>
              <a:endCxn id="263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2" name="AutoShape 88">
              <a:extLst>
                <a:ext uri="{FF2B5EF4-FFF2-40B4-BE49-F238E27FC236}">
                  <a16:creationId xmlns:a16="http://schemas.microsoft.com/office/drawing/2014/main" id="{1828DDF3-706C-4BBC-9E61-B4D5FFC89BB2}"/>
                </a:ext>
              </a:extLst>
            </p:cNvPr>
            <p:cNvCxnSpPr>
              <a:cxnSpLocks noChangeShapeType="1"/>
              <a:stCxn id="266" idx="1"/>
              <a:endCxn id="262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3" name="AutoShape 89">
              <a:extLst>
                <a:ext uri="{FF2B5EF4-FFF2-40B4-BE49-F238E27FC236}">
                  <a16:creationId xmlns:a16="http://schemas.microsoft.com/office/drawing/2014/main" id="{CD31695A-AF58-4447-A7E3-C6C425944D3B}"/>
                </a:ext>
              </a:extLst>
            </p:cNvPr>
            <p:cNvCxnSpPr>
              <a:cxnSpLocks noChangeShapeType="1"/>
              <a:stCxn id="256" idx="6"/>
              <a:endCxn id="263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284" name="Group 90">
            <a:extLst>
              <a:ext uri="{FF2B5EF4-FFF2-40B4-BE49-F238E27FC236}">
                <a16:creationId xmlns:a16="http://schemas.microsoft.com/office/drawing/2014/main" id="{B3D9E2D1-75BA-4A92-BE3F-25213AB70491}"/>
              </a:ext>
            </a:extLst>
          </p:cNvPr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85" name="Rectangle 91">
              <a:extLst>
                <a:ext uri="{FF2B5EF4-FFF2-40B4-BE49-F238E27FC236}">
                  <a16:creationId xmlns:a16="http://schemas.microsoft.com/office/drawing/2014/main" id="{0D2EBF96-81EE-4617-97FC-9736DFAB7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6" name="Rectangle 92">
              <a:extLst>
                <a:ext uri="{FF2B5EF4-FFF2-40B4-BE49-F238E27FC236}">
                  <a16:creationId xmlns:a16="http://schemas.microsoft.com/office/drawing/2014/main" id="{B6427038-50E2-4B48-ABC1-437CB731D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7" name="Rectangle 93">
              <a:extLst>
                <a:ext uri="{FF2B5EF4-FFF2-40B4-BE49-F238E27FC236}">
                  <a16:creationId xmlns:a16="http://schemas.microsoft.com/office/drawing/2014/main" id="{F3342EC8-0D7E-4786-A144-30E4AC50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8" name="Rectangle 94">
              <a:extLst>
                <a:ext uri="{FF2B5EF4-FFF2-40B4-BE49-F238E27FC236}">
                  <a16:creationId xmlns:a16="http://schemas.microsoft.com/office/drawing/2014/main" id="{3DF1C067-4827-4A44-A59D-D600B63A6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9" name="AutoShape 95">
              <a:extLst>
                <a:ext uri="{FF2B5EF4-FFF2-40B4-BE49-F238E27FC236}">
                  <a16:creationId xmlns:a16="http://schemas.microsoft.com/office/drawing/2014/main" id="{05B58DE1-58A3-4002-BF01-86E75428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0" name="Text Box 96">
              <a:extLst>
                <a:ext uri="{FF2B5EF4-FFF2-40B4-BE49-F238E27FC236}">
                  <a16:creationId xmlns:a16="http://schemas.microsoft.com/office/drawing/2014/main" id="{BF12A31C-30F2-4BD5-A548-B3B1FAD5C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chemeClr val="tx1"/>
                  </a:solidFill>
                </a:rPr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chemeClr val="tx1"/>
                  </a:solidFill>
                </a:rPr>
                <a:t>Tiers</a:t>
              </a:r>
            </a:p>
          </p:txBody>
        </p:sp>
        <p:sp>
          <p:nvSpPr>
            <p:cNvPr id="291" name="Rectangle 97">
              <a:extLst>
                <a:ext uri="{FF2B5EF4-FFF2-40B4-BE49-F238E27FC236}">
                  <a16:creationId xmlns:a16="http://schemas.microsoft.com/office/drawing/2014/main" id="{4F108F39-67AE-43D9-BEBE-7E768CA9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2" name="Oval 98">
            <a:extLst>
              <a:ext uri="{FF2B5EF4-FFF2-40B4-BE49-F238E27FC236}">
                <a16:creationId xmlns:a16="http://schemas.microsoft.com/office/drawing/2014/main" id="{93B6CDFF-1D2F-49E7-B0DD-3D7B0AB3B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3" name="Oval 99">
            <a:extLst>
              <a:ext uri="{FF2B5EF4-FFF2-40B4-BE49-F238E27FC236}">
                <a16:creationId xmlns:a16="http://schemas.microsoft.com/office/drawing/2014/main" id="{4763FA5C-6B4C-4BFF-8EE4-7BFBF8DD1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4" name="Oval 100">
            <a:extLst>
              <a:ext uri="{FF2B5EF4-FFF2-40B4-BE49-F238E27FC236}">
                <a16:creationId xmlns:a16="http://schemas.microsoft.com/office/drawing/2014/main" id="{05F77134-EEDA-4E47-9E8F-22BF6C398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5" name="Oval 101">
            <a:extLst>
              <a:ext uri="{FF2B5EF4-FFF2-40B4-BE49-F238E27FC236}">
                <a16:creationId xmlns:a16="http://schemas.microsoft.com/office/drawing/2014/main" id="{E10E7269-546D-457E-830A-F2CCCE824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6" name="Oval 102">
            <a:extLst>
              <a:ext uri="{FF2B5EF4-FFF2-40B4-BE49-F238E27FC236}">
                <a16:creationId xmlns:a16="http://schemas.microsoft.com/office/drawing/2014/main" id="{FBE4A3A6-FFFC-4B35-B63D-6DED88C7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Oval 103">
            <a:extLst>
              <a:ext uri="{FF2B5EF4-FFF2-40B4-BE49-F238E27FC236}">
                <a16:creationId xmlns:a16="http://schemas.microsoft.com/office/drawing/2014/main" id="{8DC25899-D4D0-4B52-9CCC-D7FD4DA68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8" name="Oval 104">
            <a:extLst>
              <a:ext uri="{FF2B5EF4-FFF2-40B4-BE49-F238E27FC236}">
                <a16:creationId xmlns:a16="http://schemas.microsoft.com/office/drawing/2014/main" id="{49FA4357-8A7D-494C-AC51-62FDD2104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9" name="Oval 105">
            <a:extLst>
              <a:ext uri="{FF2B5EF4-FFF2-40B4-BE49-F238E27FC236}">
                <a16:creationId xmlns:a16="http://schemas.microsoft.com/office/drawing/2014/main" id="{7AB1F910-B561-485D-95BB-F2C854196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Oval 106">
            <a:extLst>
              <a:ext uri="{FF2B5EF4-FFF2-40B4-BE49-F238E27FC236}">
                <a16:creationId xmlns:a16="http://schemas.microsoft.com/office/drawing/2014/main" id="{DABA84C1-7AA8-44E8-B6BA-7EED24CE2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Oval 107">
            <a:extLst>
              <a:ext uri="{FF2B5EF4-FFF2-40B4-BE49-F238E27FC236}">
                <a16:creationId xmlns:a16="http://schemas.microsoft.com/office/drawing/2014/main" id="{AB8A2879-87FA-4A2A-B794-A7932E996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Oval 108">
            <a:extLst>
              <a:ext uri="{FF2B5EF4-FFF2-40B4-BE49-F238E27FC236}">
                <a16:creationId xmlns:a16="http://schemas.microsoft.com/office/drawing/2014/main" id="{17338097-0E0E-469A-A6CB-CAF594189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3" name="Oval 109">
            <a:extLst>
              <a:ext uri="{FF2B5EF4-FFF2-40B4-BE49-F238E27FC236}">
                <a16:creationId xmlns:a16="http://schemas.microsoft.com/office/drawing/2014/main" id="{B1A57DD9-C19A-4B06-A25C-15983A6F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4" name="Oval 110">
            <a:extLst>
              <a:ext uri="{FF2B5EF4-FFF2-40B4-BE49-F238E27FC236}">
                <a16:creationId xmlns:a16="http://schemas.microsoft.com/office/drawing/2014/main" id="{1ACF2B67-8CF7-4CC9-829B-30F089805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5" name="Oval 111">
            <a:extLst>
              <a:ext uri="{FF2B5EF4-FFF2-40B4-BE49-F238E27FC236}">
                <a16:creationId xmlns:a16="http://schemas.microsoft.com/office/drawing/2014/main" id="{FC107092-E9B8-44E3-8E21-E731BEBF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Oval 112">
            <a:extLst>
              <a:ext uri="{FF2B5EF4-FFF2-40B4-BE49-F238E27FC236}">
                <a16:creationId xmlns:a16="http://schemas.microsoft.com/office/drawing/2014/main" id="{2DA4B736-A48E-45BC-9AFA-A76A20CAB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Oval 113">
            <a:extLst>
              <a:ext uri="{FF2B5EF4-FFF2-40B4-BE49-F238E27FC236}">
                <a16:creationId xmlns:a16="http://schemas.microsoft.com/office/drawing/2014/main" id="{BB1A20E6-653D-4D9C-ABBA-4BCBF2A65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3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Uniform-cost Search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9B3D1540-C9CB-466A-8274-9885AFACA4A3}"/>
              </a:ext>
            </a:extLst>
          </p:cNvPr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0E36939-1DBF-47F6-A8AD-EB93E7E9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5204253-C8D6-4AFD-8F07-9D65D05A2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70774C9-A2FE-4664-B6D4-B777E470E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033598F-D03B-4171-914B-96298D155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BBC9E65-0A9C-4F62-B54C-4389BE91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E6519F4B-2B1D-4DC9-8CD2-5A08A8C87A85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3381373"/>
            <a:ext cx="5486400" cy="3336066"/>
            <a:chOff x="48" y="2332"/>
            <a:chExt cx="3456" cy="2392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B4175FC9-9451-453A-93A9-B0CF39698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71D0534B-00CF-4911-932D-306481B5F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87C15860-D602-49BC-9A63-EF5AEBC56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E1578B2E-69B3-4479-8873-1215108E3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88862D51-ED8F-49AD-B014-7B6664E15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01FAD8B-9A09-4D07-AC70-2B7ECDBD6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F6A9ACB5-BE3F-463C-AF1C-90532BF92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0" name="AutoShape 17">
              <a:extLst>
                <a:ext uri="{FF2B5EF4-FFF2-40B4-BE49-F238E27FC236}">
                  <a16:creationId xmlns:a16="http://schemas.microsoft.com/office/drawing/2014/main" id="{95A970F6-B069-4B74-AB0F-1421D810C4AB}"/>
                </a:ext>
              </a:extLst>
            </p:cNvPr>
            <p:cNvCxnSpPr>
              <a:cxnSpLocks noChangeShapeType="1"/>
              <a:stCxn id="16" idx="2"/>
              <a:endCxn id="15" idx="0"/>
            </p:cNvCxnSpPr>
            <p:nvPr/>
          </p:nvCxnSpPr>
          <p:spPr bwMode="auto">
            <a:xfrm flipH="1">
              <a:off x="168" y="2939"/>
              <a:ext cx="336" cy="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" name="AutoShape 18">
              <a:extLst>
                <a:ext uri="{FF2B5EF4-FFF2-40B4-BE49-F238E27FC236}">
                  <a16:creationId xmlns:a16="http://schemas.microsoft.com/office/drawing/2014/main" id="{C830AA03-CC78-490A-9977-AA69C707A0E5}"/>
                </a:ext>
              </a:extLst>
            </p:cNvPr>
            <p:cNvCxnSpPr>
              <a:cxnSpLocks noChangeShapeType="1"/>
              <a:stCxn id="16" idx="2"/>
              <a:endCxn id="19" idx="0"/>
            </p:cNvCxnSpPr>
            <p:nvPr/>
          </p:nvCxnSpPr>
          <p:spPr bwMode="auto">
            <a:xfrm>
              <a:off x="504" y="2939"/>
              <a:ext cx="96" cy="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19">
              <a:extLst>
                <a:ext uri="{FF2B5EF4-FFF2-40B4-BE49-F238E27FC236}">
                  <a16:creationId xmlns:a16="http://schemas.microsoft.com/office/drawing/2014/main" id="{C5D214EE-B584-4BAE-9D91-E54BD6A60B4F}"/>
                </a:ext>
              </a:extLst>
            </p:cNvPr>
            <p:cNvCxnSpPr>
              <a:cxnSpLocks noChangeShapeType="1"/>
              <a:stCxn id="15" idx="2"/>
              <a:endCxn id="14" idx="0"/>
            </p:cNvCxnSpPr>
            <p:nvPr/>
          </p:nvCxnSpPr>
          <p:spPr bwMode="auto">
            <a:xfrm>
              <a:off x="168" y="3284"/>
              <a:ext cx="0" cy="1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AutoShape 20">
              <a:extLst>
                <a:ext uri="{FF2B5EF4-FFF2-40B4-BE49-F238E27FC236}">
                  <a16:creationId xmlns:a16="http://schemas.microsoft.com/office/drawing/2014/main" id="{C8A5FDE3-2E9E-4D75-9F04-8BD1FC88CB7C}"/>
                </a:ext>
              </a:extLst>
            </p:cNvPr>
            <p:cNvCxnSpPr>
              <a:cxnSpLocks noChangeShapeType="1"/>
              <a:stCxn id="19" idx="2"/>
              <a:endCxn id="18" idx="0"/>
            </p:cNvCxnSpPr>
            <p:nvPr/>
          </p:nvCxnSpPr>
          <p:spPr bwMode="auto">
            <a:xfrm>
              <a:off x="600" y="3284"/>
              <a:ext cx="0" cy="1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5747545F-5960-4C59-92B1-6A84AA129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00"/>
              <a:chOff x="1152" y="2640"/>
              <a:chExt cx="1104" cy="1700"/>
            </a:xfrm>
          </p:grpSpPr>
          <p:sp>
            <p:nvSpPr>
              <p:cNvPr id="51" name="Text Box 22">
                <a:extLst>
                  <a:ext uri="{FF2B5EF4-FFF2-40B4-BE49-F238E27FC236}">
                    <a16:creationId xmlns:a16="http://schemas.microsoft.com/office/drawing/2014/main" id="{13D6FD20-FECD-4C61-9570-41E0E06A78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2" name="Text Box 23">
                <a:extLst>
                  <a:ext uri="{FF2B5EF4-FFF2-40B4-BE49-F238E27FC236}">
                    <a16:creationId xmlns:a16="http://schemas.microsoft.com/office/drawing/2014/main" id="{B0C38949-AC7D-4CCE-99A6-F6AD9E5D36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53" name="Text Box 24">
                <a:extLst>
                  <a:ext uri="{FF2B5EF4-FFF2-40B4-BE49-F238E27FC236}">
                    <a16:creationId xmlns:a16="http://schemas.microsoft.com/office/drawing/2014/main" id="{36662021-0115-46DB-A16C-6F83F7D25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54" name="Text Box 25">
                <a:extLst>
                  <a:ext uri="{FF2B5EF4-FFF2-40B4-BE49-F238E27FC236}">
                    <a16:creationId xmlns:a16="http://schemas.microsoft.com/office/drawing/2014/main" id="{66923EB5-5926-47F1-814B-CAF13AE5E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55" name="Text Box 26">
                <a:extLst>
                  <a:ext uri="{FF2B5EF4-FFF2-40B4-BE49-F238E27FC236}">
                    <a16:creationId xmlns:a16="http://schemas.microsoft.com/office/drawing/2014/main" id="{0BCC7876-DFA6-4684-BC67-CA43C133A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Text Box 27">
                <a:extLst>
                  <a:ext uri="{FF2B5EF4-FFF2-40B4-BE49-F238E27FC236}">
                    <a16:creationId xmlns:a16="http://schemas.microsoft.com/office/drawing/2014/main" id="{11CEABD6-46E9-417B-A375-0085A85F14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7" name="Text Box 28">
                <a:extLst>
                  <a:ext uri="{FF2B5EF4-FFF2-40B4-BE49-F238E27FC236}">
                    <a16:creationId xmlns:a16="http://schemas.microsoft.com/office/drawing/2014/main" id="{D95C5C5C-0274-4BFF-8F1D-E557B88DA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8" name="Text Box 29">
                <a:extLst>
                  <a:ext uri="{FF2B5EF4-FFF2-40B4-BE49-F238E27FC236}">
                    <a16:creationId xmlns:a16="http://schemas.microsoft.com/office/drawing/2014/main" id="{9A6348E9-BCB5-42BA-8338-5864A93780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9" name="Text Box 30">
                <a:extLst>
                  <a:ext uri="{FF2B5EF4-FFF2-40B4-BE49-F238E27FC236}">
                    <a16:creationId xmlns:a16="http://schemas.microsoft.com/office/drawing/2014/main" id="{9FA281CD-6EA1-4821-B276-ACDEB8831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60" name="Text Box 31">
                <a:extLst>
                  <a:ext uri="{FF2B5EF4-FFF2-40B4-BE49-F238E27FC236}">
                    <a16:creationId xmlns:a16="http://schemas.microsoft.com/office/drawing/2014/main" id="{BE8DE1BB-75D6-409A-BE72-2BF2E4824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61" name="AutoShape 32">
                <a:extLst>
                  <a:ext uri="{FF2B5EF4-FFF2-40B4-BE49-F238E27FC236}">
                    <a16:creationId xmlns:a16="http://schemas.microsoft.com/office/drawing/2014/main" id="{DA328C74-E998-4E2B-8DE5-447CBD362E20}"/>
                  </a:ext>
                </a:extLst>
              </p:cNvPr>
              <p:cNvCxnSpPr>
                <a:cxnSpLocks noChangeShapeType="1"/>
                <a:stCxn id="51" idx="2"/>
                <a:endCxn id="53" idx="0"/>
              </p:cNvCxnSpPr>
              <p:nvPr/>
            </p:nvCxnSpPr>
            <p:spPr bwMode="auto">
              <a:xfrm flipH="1">
                <a:off x="1416" y="2891"/>
                <a:ext cx="24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3">
                <a:extLst>
                  <a:ext uri="{FF2B5EF4-FFF2-40B4-BE49-F238E27FC236}">
                    <a16:creationId xmlns:a16="http://schemas.microsoft.com/office/drawing/2014/main" id="{7A29ACD4-93D5-4064-9657-B301BC7DDC0D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>
                <a:off x="1656" y="2891"/>
                <a:ext cx="192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4">
                <a:extLst>
                  <a:ext uri="{FF2B5EF4-FFF2-40B4-BE49-F238E27FC236}">
                    <a16:creationId xmlns:a16="http://schemas.microsoft.com/office/drawing/2014/main" id="{ED3F02A6-749A-4DAB-93CA-8918FE856AF2}"/>
                  </a:ext>
                </a:extLst>
              </p:cNvPr>
              <p:cNvCxnSpPr>
                <a:cxnSpLocks noChangeShapeType="1"/>
                <a:stCxn id="53" idx="2"/>
                <a:endCxn id="52" idx="0"/>
              </p:cNvCxnSpPr>
              <p:nvPr/>
            </p:nvCxnSpPr>
            <p:spPr bwMode="auto">
              <a:xfrm flipH="1">
                <a:off x="1272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5">
                <a:extLst>
                  <a:ext uri="{FF2B5EF4-FFF2-40B4-BE49-F238E27FC236}">
                    <a16:creationId xmlns:a16="http://schemas.microsoft.com/office/drawing/2014/main" id="{BFB3FEF8-4852-4EF0-AB2F-E48A733DF2B8}"/>
                  </a:ext>
                </a:extLst>
              </p:cNvPr>
              <p:cNvCxnSpPr>
                <a:cxnSpLocks noChangeShapeType="1"/>
                <a:stCxn id="53" idx="2"/>
                <a:endCxn id="56" idx="0"/>
              </p:cNvCxnSpPr>
              <p:nvPr/>
            </p:nvCxnSpPr>
            <p:spPr bwMode="auto">
              <a:xfrm>
                <a:off x="1416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6">
                <a:extLst>
                  <a:ext uri="{FF2B5EF4-FFF2-40B4-BE49-F238E27FC236}">
                    <a16:creationId xmlns:a16="http://schemas.microsoft.com/office/drawing/2014/main" id="{590A00E2-1635-4119-B847-2044D2FB9B08}"/>
                  </a:ext>
                </a:extLst>
              </p:cNvPr>
              <p:cNvCxnSpPr>
                <a:cxnSpLocks noChangeShapeType="1"/>
                <a:stCxn id="55" idx="2"/>
                <a:endCxn id="54" idx="0"/>
              </p:cNvCxnSpPr>
              <p:nvPr/>
            </p:nvCxnSpPr>
            <p:spPr bwMode="auto">
              <a:xfrm>
                <a:off x="1848" y="3275"/>
                <a:ext cx="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37">
                <a:extLst>
                  <a:ext uri="{FF2B5EF4-FFF2-40B4-BE49-F238E27FC236}">
                    <a16:creationId xmlns:a16="http://schemas.microsoft.com/office/drawing/2014/main" id="{D31CAAE3-3F52-4711-B217-A1760CE5FFB2}"/>
                  </a:ext>
                </a:extLst>
              </p:cNvPr>
              <p:cNvCxnSpPr>
                <a:cxnSpLocks noChangeShapeType="1"/>
                <a:stCxn id="52" idx="2"/>
                <a:endCxn id="57" idx="0"/>
              </p:cNvCxnSpPr>
              <p:nvPr/>
            </p:nvCxnSpPr>
            <p:spPr bwMode="auto">
              <a:xfrm>
                <a:off x="1272" y="3659"/>
                <a:ext cx="0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AutoShape 38">
                <a:extLst>
                  <a:ext uri="{FF2B5EF4-FFF2-40B4-BE49-F238E27FC236}">
                    <a16:creationId xmlns:a16="http://schemas.microsoft.com/office/drawing/2014/main" id="{0FB98918-46CD-4D82-80AB-9D72C494ED26}"/>
                  </a:ext>
                </a:extLst>
              </p:cNvPr>
              <p:cNvCxnSpPr>
                <a:cxnSpLocks noChangeShapeType="1"/>
                <a:stCxn id="54" idx="2"/>
                <a:endCxn id="58" idx="0"/>
              </p:cNvCxnSpPr>
              <p:nvPr/>
            </p:nvCxnSpPr>
            <p:spPr bwMode="auto">
              <a:xfrm flipH="1">
                <a:off x="1704" y="3659"/>
                <a:ext cx="144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AutoShape 39">
                <a:extLst>
                  <a:ext uri="{FF2B5EF4-FFF2-40B4-BE49-F238E27FC236}">
                    <a16:creationId xmlns:a16="http://schemas.microsoft.com/office/drawing/2014/main" id="{53DDCCBF-8222-44D3-B4A1-5ADFE6F67893}"/>
                  </a:ext>
                </a:extLst>
              </p:cNvPr>
              <p:cNvCxnSpPr>
                <a:cxnSpLocks noChangeShapeType="1"/>
                <a:stCxn id="54" idx="2"/>
                <a:endCxn id="59" idx="0"/>
              </p:cNvCxnSpPr>
              <p:nvPr/>
            </p:nvCxnSpPr>
            <p:spPr bwMode="auto">
              <a:xfrm>
                <a:off x="1848" y="3659"/>
                <a:ext cx="168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AutoShape 40">
                <a:extLst>
                  <a:ext uri="{FF2B5EF4-FFF2-40B4-BE49-F238E27FC236}">
                    <a16:creationId xmlns:a16="http://schemas.microsoft.com/office/drawing/2014/main" id="{2509BFFA-22E5-433A-8E2A-888788B3BCAF}"/>
                  </a:ext>
                </a:extLst>
              </p:cNvPr>
              <p:cNvCxnSpPr>
                <a:cxnSpLocks noChangeShapeType="1"/>
                <a:stCxn id="58" idx="2"/>
                <a:endCxn id="60" idx="0"/>
              </p:cNvCxnSpPr>
              <p:nvPr/>
            </p:nvCxnSpPr>
            <p:spPr bwMode="auto">
              <a:xfrm>
                <a:off x="1704" y="4004"/>
                <a:ext cx="0" cy="8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5" name="Text Box 41">
              <a:extLst>
                <a:ext uri="{FF2B5EF4-FFF2-40B4-BE49-F238E27FC236}">
                  <a16:creationId xmlns:a16="http://schemas.microsoft.com/office/drawing/2014/main" id="{FC12F9D6-B277-4A6A-8BA0-9BF7DC15B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26" name="AutoShape 42">
              <a:extLst>
                <a:ext uri="{FF2B5EF4-FFF2-40B4-BE49-F238E27FC236}">
                  <a16:creationId xmlns:a16="http://schemas.microsoft.com/office/drawing/2014/main" id="{1A412339-F5D1-48DE-93E9-854F8D69DC83}"/>
                </a:ext>
              </a:extLst>
            </p:cNvPr>
            <p:cNvCxnSpPr>
              <a:cxnSpLocks noChangeShapeType="1"/>
              <a:stCxn id="17" idx="2"/>
              <a:endCxn id="25" idx="0"/>
            </p:cNvCxnSpPr>
            <p:nvPr/>
          </p:nvCxnSpPr>
          <p:spPr bwMode="auto">
            <a:xfrm>
              <a:off x="3384" y="2891"/>
              <a:ext cx="0" cy="1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43">
              <a:extLst>
                <a:ext uri="{FF2B5EF4-FFF2-40B4-BE49-F238E27FC236}">
                  <a16:creationId xmlns:a16="http://schemas.microsoft.com/office/drawing/2014/main" id="{99726217-1709-4016-86D6-ACD7BE6A3C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00"/>
              <a:chOff x="1152" y="2640"/>
              <a:chExt cx="1104" cy="1700"/>
            </a:xfrm>
          </p:grpSpPr>
          <p:sp>
            <p:nvSpPr>
              <p:cNvPr id="32" name="Text Box 44">
                <a:extLst>
                  <a:ext uri="{FF2B5EF4-FFF2-40B4-BE49-F238E27FC236}">
                    <a16:creationId xmlns:a16="http://schemas.microsoft.com/office/drawing/2014/main" id="{924BECCF-F525-47E3-88E0-DADF935464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33" name="Text Box 45">
                <a:extLst>
                  <a:ext uri="{FF2B5EF4-FFF2-40B4-BE49-F238E27FC236}">
                    <a16:creationId xmlns:a16="http://schemas.microsoft.com/office/drawing/2014/main" id="{DFC33C88-7443-49F1-BAC8-A3B5CC7ADB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34" name="Text Box 46">
                <a:extLst>
                  <a:ext uri="{FF2B5EF4-FFF2-40B4-BE49-F238E27FC236}">
                    <a16:creationId xmlns:a16="http://schemas.microsoft.com/office/drawing/2014/main" id="{58D29006-F7AC-4DCB-9E7E-45E63E1D0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35" name="Text Box 47">
                <a:extLst>
                  <a:ext uri="{FF2B5EF4-FFF2-40B4-BE49-F238E27FC236}">
                    <a16:creationId xmlns:a16="http://schemas.microsoft.com/office/drawing/2014/main" id="{6584A9EB-2605-4BDD-A2C0-9F3F4DFC9E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36" name="Text Box 48">
                <a:extLst>
                  <a:ext uri="{FF2B5EF4-FFF2-40B4-BE49-F238E27FC236}">
                    <a16:creationId xmlns:a16="http://schemas.microsoft.com/office/drawing/2014/main" id="{649D5EEB-5DDD-44C3-9B42-4C9E2217F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7" name="Text Box 49">
                <a:extLst>
                  <a:ext uri="{FF2B5EF4-FFF2-40B4-BE49-F238E27FC236}">
                    <a16:creationId xmlns:a16="http://schemas.microsoft.com/office/drawing/2014/main" id="{DE607E3D-D97A-44DD-A023-7EA973647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38" name="Text Box 50">
                <a:extLst>
                  <a:ext uri="{FF2B5EF4-FFF2-40B4-BE49-F238E27FC236}">
                    <a16:creationId xmlns:a16="http://schemas.microsoft.com/office/drawing/2014/main" id="{37E28D3D-714E-4C7D-ADBB-41793A92F0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39" name="Text Box 51">
                <a:extLst>
                  <a:ext uri="{FF2B5EF4-FFF2-40B4-BE49-F238E27FC236}">
                    <a16:creationId xmlns:a16="http://schemas.microsoft.com/office/drawing/2014/main" id="{4941D872-E21D-4E23-B33A-2B68AD2D9E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0" name="Text Box 52">
                <a:extLst>
                  <a:ext uri="{FF2B5EF4-FFF2-40B4-BE49-F238E27FC236}">
                    <a16:creationId xmlns:a16="http://schemas.microsoft.com/office/drawing/2014/main" id="{E9BEE49A-343A-41A4-8E04-2659E70B8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41" name="Text Box 53">
                <a:extLst>
                  <a:ext uri="{FF2B5EF4-FFF2-40B4-BE49-F238E27FC236}">
                    <a16:creationId xmlns:a16="http://schemas.microsoft.com/office/drawing/2014/main" id="{61834B6B-473F-468C-8F16-B406ED0C13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42" name="AutoShape 54">
                <a:extLst>
                  <a:ext uri="{FF2B5EF4-FFF2-40B4-BE49-F238E27FC236}">
                    <a16:creationId xmlns:a16="http://schemas.microsoft.com/office/drawing/2014/main" id="{58A08CE2-A350-436B-B010-346E1DF53890}"/>
                  </a:ext>
                </a:extLst>
              </p:cNvPr>
              <p:cNvCxnSpPr>
                <a:cxnSpLocks noChangeShapeType="1"/>
                <a:stCxn id="32" idx="2"/>
                <a:endCxn id="34" idx="0"/>
              </p:cNvCxnSpPr>
              <p:nvPr/>
            </p:nvCxnSpPr>
            <p:spPr bwMode="auto">
              <a:xfrm flipH="1">
                <a:off x="1416" y="2891"/>
                <a:ext cx="24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5">
                <a:extLst>
                  <a:ext uri="{FF2B5EF4-FFF2-40B4-BE49-F238E27FC236}">
                    <a16:creationId xmlns:a16="http://schemas.microsoft.com/office/drawing/2014/main" id="{F0670B6D-149A-46BB-A2A4-5EFA8F6F2769}"/>
                  </a:ext>
                </a:extLst>
              </p:cNvPr>
              <p:cNvCxnSpPr>
                <a:cxnSpLocks noChangeShapeType="1"/>
                <a:stCxn id="32" idx="2"/>
                <a:endCxn id="36" idx="0"/>
              </p:cNvCxnSpPr>
              <p:nvPr/>
            </p:nvCxnSpPr>
            <p:spPr bwMode="auto">
              <a:xfrm>
                <a:off x="1656" y="2891"/>
                <a:ext cx="192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6">
                <a:extLst>
                  <a:ext uri="{FF2B5EF4-FFF2-40B4-BE49-F238E27FC236}">
                    <a16:creationId xmlns:a16="http://schemas.microsoft.com/office/drawing/2014/main" id="{F8E9C69C-E2A7-4E00-B424-0AFA6E10A87D}"/>
                  </a:ext>
                </a:extLst>
              </p:cNvPr>
              <p:cNvCxnSpPr>
                <a:cxnSpLocks noChangeShapeType="1"/>
                <a:stCxn id="34" idx="2"/>
                <a:endCxn id="33" idx="0"/>
              </p:cNvCxnSpPr>
              <p:nvPr/>
            </p:nvCxnSpPr>
            <p:spPr bwMode="auto">
              <a:xfrm flipH="1">
                <a:off x="1272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57">
                <a:extLst>
                  <a:ext uri="{FF2B5EF4-FFF2-40B4-BE49-F238E27FC236}">
                    <a16:creationId xmlns:a16="http://schemas.microsoft.com/office/drawing/2014/main" id="{7222C1AC-C052-4064-BBF8-4663C6656AF8}"/>
                  </a:ext>
                </a:extLst>
              </p:cNvPr>
              <p:cNvCxnSpPr>
                <a:cxnSpLocks noChangeShapeType="1"/>
                <a:stCxn id="34" idx="2"/>
                <a:endCxn id="37" idx="0"/>
              </p:cNvCxnSpPr>
              <p:nvPr/>
            </p:nvCxnSpPr>
            <p:spPr bwMode="auto">
              <a:xfrm>
                <a:off x="1416" y="3275"/>
                <a:ext cx="144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58">
                <a:extLst>
                  <a:ext uri="{FF2B5EF4-FFF2-40B4-BE49-F238E27FC236}">
                    <a16:creationId xmlns:a16="http://schemas.microsoft.com/office/drawing/2014/main" id="{5D93A38F-DAB1-4C6D-9614-90FC539CEA76}"/>
                  </a:ext>
                </a:extLst>
              </p:cNvPr>
              <p:cNvCxnSpPr>
                <a:cxnSpLocks noChangeShapeType="1"/>
                <a:stCxn id="36" idx="2"/>
                <a:endCxn id="35" idx="0"/>
              </p:cNvCxnSpPr>
              <p:nvPr/>
            </p:nvCxnSpPr>
            <p:spPr bwMode="auto">
              <a:xfrm>
                <a:off x="1848" y="3275"/>
                <a:ext cx="0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59">
                <a:extLst>
                  <a:ext uri="{FF2B5EF4-FFF2-40B4-BE49-F238E27FC236}">
                    <a16:creationId xmlns:a16="http://schemas.microsoft.com/office/drawing/2014/main" id="{43732416-7423-4650-A0DF-92E2F7ABE67D}"/>
                  </a:ext>
                </a:extLst>
              </p:cNvPr>
              <p:cNvCxnSpPr>
                <a:cxnSpLocks noChangeShapeType="1"/>
                <a:stCxn id="33" idx="2"/>
                <a:endCxn id="38" idx="0"/>
              </p:cNvCxnSpPr>
              <p:nvPr/>
            </p:nvCxnSpPr>
            <p:spPr bwMode="auto">
              <a:xfrm>
                <a:off x="1272" y="3659"/>
                <a:ext cx="0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60">
                <a:extLst>
                  <a:ext uri="{FF2B5EF4-FFF2-40B4-BE49-F238E27FC236}">
                    <a16:creationId xmlns:a16="http://schemas.microsoft.com/office/drawing/2014/main" id="{28D85F65-D4AF-40D9-8BDD-21E23739994F}"/>
                  </a:ext>
                </a:extLst>
              </p:cNvPr>
              <p:cNvCxnSpPr>
                <a:cxnSpLocks noChangeShapeType="1"/>
                <a:stCxn id="35" idx="2"/>
                <a:endCxn id="39" idx="0"/>
              </p:cNvCxnSpPr>
              <p:nvPr/>
            </p:nvCxnSpPr>
            <p:spPr bwMode="auto">
              <a:xfrm flipH="1">
                <a:off x="1704" y="3659"/>
                <a:ext cx="144" cy="9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61">
                <a:extLst>
                  <a:ext uri="{FF2B5EF4-FFF2-40B4-BE49-F238E27FC236}">
                    <a16:creationId xmlns:a16="http://schemas.microsoft.com/office/drawing/2014/main" id="{A236E6AF-E933-490F-8A1E-B476F717BE06}"/>
                  </a:ext>
                </a:extLst>
              </p:cNvPr>
              <p:cNvCxnSpPr>
                <a:cxnSpLocks noChangeShapeType="1"/>
                <a:stCxn id="35" idx="2"/>
                <a:endCxn id="40" idx="0"/>
              </p:cNvCxnSpPr>
              <p:nvPr/>
            </p:nvCxnSpPr>
            <p:spPr bwMode="auto">
              <a:xfrm>
                <a:off x="1848" y="3659"/>
                <a:ext cx="168" cy="1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62">
                <a:extLst>
                  <a:ext uri="{FF2B5EF4-FFF2-40B4-BE49-F238E27FC236}">
                    <a16:creationId xmlns:a16="http://schemas.microsoft.com/office/drawing/2014/main" id="{175A2D02-D097-494F-A71B-286950DD3524}"/>
                  </a:ext>
                </a:extLst>
              </p:cNvPr>
              <p:cNvCxnSpPr>
                <a:cxnSpLocks noChangeShapeType="1"/>
                <a:stCxn id="39" idx="2"/>
                <a:endCxn id="41" idx="0"/>
              </p:cNvCxnSpPr>
              <p:nvPr/>
            </p:nvCxnSpPr>
            <p:spPr bwMode="auto">
              <a:xfrm>
                <a:off x="1704" y="4004"/>
                <a:ext cx="0" cy="8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" name="AutoShape 63">
              <a:extLst>
                <a:ext uri="{FF2B5EF4-FFF2-40B4-BE49-F238E27FC236}">
                  <a16:creationId xmlns:a16="http://schemas.microsoft.com/office/drawing/2014/main" id="{958190ED-18C9-4B46-8822-2BC1BC57BF5A}"/>
                </a:ext>
              </a:extLst>
            </p:cNvPr>
            <p:cNvCxnSpPr>
              <a:cxnSpLocks noChangeShapeType="1"/>
              <a:stCxn id="16" idx="2"/>
              <a:endCxn id="32" idx="0"/>
            </p:cNvCxnSpPr>
            <p:nvPr/>
          </p:nvCxnSpPr>
          <p:spPr bwMode="auto">
            <a:xfrm>
              <a:off x="504" y="2939"/>
              <a:ext cx="624" cy="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64">
              <a:extLst>
                <a:ext uri="{FF2B5EF4-FFF2-40B4-BE49-F238E27FC236}">
                  <a16:creationId xmlns:a16="http://schemas.microsoft.com/office/drawing/2014/main" id="{ED749564-DAAF-4B65-B922-CBFBB498A984}"/>
                </a:ext>
              </a:extLst>
            </p:cNvPr>
            <p:cNvCxnSpPr>
              <a:cxnSpLocks noChangeShapeType="1"/>
              <a:stCxn id="13" idx="2"/>
              <a:endCxn id="16" idx="0"/>
            </p:cNvCxnSpPr>
            <p:nvPr/>
          </p:nvCxnSpPr>
          <p:spPr bwMode="auto">
            <a:xfrm flipH="1">
              <a:off x="504" y="2562"/>
              <a:ext cx="1536" cy="1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65">
              <a:extLst>
                <a:ext uri="{FF2B5EF4-FFF2-40B4-BE49-F238E27FC236}">
                  <a16:creationId xmlns:a16="http://schemas.microsoft.com/office/drawing/2014/main" id="{B631C8C4-A3B9-474C-9E75-A3739B30C980}"/>
                </a:ext>
              </a:extLst>
            </p:cNvPr>
            <p:cNvCxnSpPr>
              <a:cxnSpLocks noChangeShapeType="1"/>
              <a:stCxn id="13" idx="2"/>
              <a:endCxn id="51" idx="0"/>
            </p:cNvCxnSpPr>
            <p:nvPr/>
          </p:nvCxnSpPr>
          <p:spPr bwMode="auto">
            <a:xfrm>
              <a:off x="2040" y="2562"/>
              <a:ext cx="240" cy="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66">
              <a:extLst>
                <a:ext uri="{FF2B5EF4-FFF2-40B4-BE49-F238E27FC236}">
                  <a16:creationId xmlns:a16="http://schemas.microsoft.com/office/drawing/2014/main" id="{6926AB0B-F006-419F-9F0C-5680AA3F4CDE}"/>
                </a:ext>
              </a:extLst>
            </p:cNvPr>
            <p:cNvCxnSpPr>
              <a:cxnSpLocks noChangeShapeType="1"/>
              <a:stCxn id="13" idx="2"/>
              <a:endCxn id="17" idx="0"/>
            </p:cNvCxnSpPr>
            <p:nvPr/>
          </p:nvCxnSpPr>
          <p:spPr bwMode="auto">
            <a:xfrm>
              <a:off x="2040" y="2562"/>
              <a:ext cx="1344" cy="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1" name="Oval 68">
            <a:extLst>
              <a:ext uri="{FF2B5EF4-FFF2-40B4-BE49-F238E27FC236}">
                <a16:creationId xmlns:a16="http://schemas.microsoft.com/office/drawing/2014/main" id="{9D153C7B-4F11-4264-992E-3C55DCDBA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Oval 69">
            <a:extLst>
              <a:ext uri="{FF2B5EF4-FFF2-40B4-BE49-F238E27FC236}">
                <a16:creationId xmlns:a16="http://schemas.microsoft.com/office/drawing/2014/main" id="{727E7244-CADA-4D2C-A7BA-DD4771830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Oval 70">
            <a:extLst>
              <a:ext uri="{FF2B5EF4-FFF2-40B4-BE49-F238E27FC236}">
                <a16:creationId xmlns:a16="http://schemas.microsoft.com/office/drawing/2014/main" id="{1C8B28E0-1834-48AF-A38D-B33E809C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1">
            <a:extLst>
              <a:ext uri="{FF2B5EF4-FFF2-40B4-BE49-F238E27FC236}">
                <a16:creationId xmlns:a16="http://schemas.microsoft.com/office/drawing/2014/main" id="{58C36633-D88E-4781-9109-9EF655454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2">
            <a:extLst>
              <a:ext uri="{FF2B5EF4-FFF2-40B4-BE49-F238E27FC236}">
                <a16:creationId xmlns:a16="http://schemas.microsoft.com/office/drawing/2014/main" id="{C76D77E0-28CB-4CE1-BAD3-9E7360171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Text Box 73">
            <a:extLst>
              <a:ext uri="{FF2B5EF4-FFF2-40B4-BE49-F238E27FC236}">
                <a16:creationId xmlns:a16="http://schemas.microsoft.com/office/drawing/2014/main" id="{5D952718-6C5E-4DF3-A1C9-82D1EC526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2" y="1447800"/>
            <a:ext cx="2928937" cy="126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</a:rPr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chemeClr val="tx1"/>
                </a:solidFill>
              </a:rPr>
              <a:t>Frontier is a priority queue (priority: cumulative cost)</a:t>
            </a:r>
          </a:p>
        </p:txBody>
      </p:sp>
      <p:grpSp>
        <p:nvGrpSpPr>
          <p:cNvPr id="77" name="Group 74">
            <a:extLst>
              <a:ext uri="{FF2B5EF4-FFF2-40B4-BE49-F238E27FC236}">
                <a16:creationId xmlns:a16="http://schemas.microsoft.com/office/drawing/2014/main" id="{BC414CB6-2091-4DBA-9EC0-ACCEAE15C737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78" name="Group 75">
              <a:extLst>
                <a:ext uri="{FF2B5EF4-FFF2-40B4-BE49-F238E27FC236}">
                  <a16:creationId xmlns:a16="http://schemas.microsoft.com/office/drawing/2014/main" id="{0E412BB9-880B-4A42-BCC1-D50DEDEF0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80" name="AutoShape 76">
                <a:extLst>
                  <a:ext uri="{FF2B5EF4-FFF2-40B4-BE49-F238E27FC236}">
                    <a16:creationId xmlns:a16="http://schemas.microsoft.com/office/drawing/2014/main" id="{72706B1A-ECBF-44FA-B47D-C825CC808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81" name="AutoShape 77">
                <a:extLst>
                  <a:ext uri="{FF2B5EF4-FFF2-40B4-BE49-F238E27FC236}">
                    <a16:creationId xmlns:a16="http://schemas.microsoft.com/office/drawing/2014/main" id="{DD28BA69-847C-4D8F-BD34-45D12AC8D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82" name="AutoShape 78">
                <a:extLst>
                  <a:ext uri="{FF2B5EF4-FFF2-40B4-BE49-F238E27FC236}">
                    <a16:creationId xmlns:a16="http://schemas.microsoft.com/office/drawing/2014/main" id="{744F3CF7-BE56-45A6-9B93-B2C83F9E4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3" name="AutoShape 79">
                <a:extLst>
                  <a:ext uri="{FF2B5EF4-FFF2-40B4-BE49-F238E27FC236}">
                    <a16:creationId xmlns:a16="http://schemas.microsoft.com/office/drawing/2014/main" id="{F9D154B7-EF0A-491C-A735-BAB7EDF98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84" name="AutoShape 80">
                <a:extLst>
                  <a:ext uri="{FF2B5EF4-FFF2-40B4-BE49-F238E27FC236}">
                    <a16:creationId xmlns:a16="http://schemas.microsoft.com/office/drawing/2014/main" id="{61C63FC8-D84F-430E-96B5-B1CB4042A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85" name="AutoShape 81">
                <a:extLst>
                  <a:ext uri="{FF2B5EF4-FFF2-40B4-BE49-F238E27FC236}">
                    <a16:creationId xmlns:a16="http://schemas.microsoft.com/office/drawing/2014/main" id="{0A102F29-E8D9-4BDD-91B2-F800BF16B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86" name="AutoShape 82">
                <a:extLst>
                  <a:ext uri="{FF2B5EF4-FFF2-40B4-BE49-F238E27FC236}">
                    <a16:creationId xmlns:a16="http://schemas.microsoft.com/office/drawing/2014/main" id="{64C58988-35B3-4647-BE7F-8C716E3CB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87" name="AutoShape 83">
                <a:extLst>
                  <a:ext uri="{FF2B5EF4-FFF2-40B4-BE49-F238E27FC236}">
                    <a16:creationId xmlns:a16="http://schemas.microsoft.com/office/drawing/2014/main" id="{5622754C-FCC8-4111-8D32-19C9BC890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88" name="AutoShape 84">
                <a:extLst>
                  <a:ext uri="{FF2B5EF4-FFF2-40B4-BE49-F238E27FC236}">
                    <a16:creationId xmlns:a16="http://schemas.microsoft.com/office/drawing/2014/main" id="{4A948B9C-6EEC-41BA-BC9A-244AA48BA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89" name="AutoShape 85">
                <a:extLst>
                  <a:ext uri="{FF2B5EF4-FFF2-40B4-BE49-F238E27FC236}">
                    <a16:creationId xmlns:a16="http://schemas.microsoft.com/office/drawing/2014/main" id="{F7588D6A-2102-4970-A0FC-A6BDC2691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90" name="AutoShape 86">
                <a:extLst>
                  <a:ext uri="{FF2B5EF4-FFF2-40B4-BE49-F238E27FC236}">
                    <a16:creationId xmlns:a16="http://schemas.microsoft.com/office/drawing/2014/main" id="{4263F561-7E5A-4EB8-8D8D-0882B9287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91" name="AutoShape 87">
                <a:extLst>
                  <a:ext uri="{FF2B5EF4-FFF2-40B4-BE49-F238E27FC236}">
                    <a16:creationId xmlns:a16="http://schemas.microsoft.com/office/drawing/2014/main" id="{8D7108E7-697D-498F-8C34-4E4680AF5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2" name="AutoShape 88">
                <a:extLst>
                  <a:ext uri="{FF2B5EF4-FFF2-40B4-BE49-F238E27FC236}">
                    <a16:creationId xmlns:a16="http://schemas.microsoft.com/office/drawing/2014/main" id="{88AEC937-7923-4E6C-BE67-41DD32795016}"/>
                  </a:ext>
                </a:extLst>
              </p:cNvPr>
              <p:cNvCxnSpPr>
                <a:cxnSpLocks noChangeShapeType="1"/>
                <a:stCxn id="80" idx="5"/>
                <a:endCxn id="84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89">
                <a:extLst>
                  <a:ext uri="{FF2B5EF4-FFF2-40B4-BE49-F238E27FC236}">
                    <a16:creationId xmlns:a16="http://schemas.microsoft.com/office/drawing/2014/main" id="{AE2E2F01-C787-44F1-AC84-5223FB82FE3B}"/>
                  </a:ext>
                </a:extLst>
              </p:cNvPr>
              <p:cNvCxnSpPr>
                <a:cxnSpLocks noChangeShapeType="1"/>
                <a:stCxn id="84" idx="5"/>
                <a:endCxn id="85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0">
                <a:extLst>
                  <a:ext uri="{FF2B5EF4-FFF2-40B4-BE49-F238E27FC236}">
                    <a16:creationId xmlns:a16="http://schemas.microsoft.com/office/drawing/2014/main" id="{BE932675-B230-4A61-8DC1-91D7FE925882}"/>
                  </a:ext>
                </a:extLst>
              </p:cNvPr>
              <p:cNvCxnSpPr>
                <a:cxnSpLocks noChangeShapeType="1"/>
                <a:stCxn id="88" idx="3"/>
                <a:endCxn id="85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1">
                <a:extLst>
                  <a:ext uri="{FF2B5EF4-FFF2-40B4-BE49-F238E27FC236}">
                    <a16:creationId xmlns:a16="http://schemas.microsoft.com/office/drawing/2014/main" id="{D0F15A1C-D1B9-48A4-B0A2-1D69D902765B}"/>
                  </a:ext>
                </a:extLst>
              </p:cNvPr>
              <p:cNvCxnSpPr>
                <a:cxnSpLocks noChangeShapeType="1"/>
                <a:stCxn id="88" idx="2"/>
                <a:endCxn id="84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2">
                <a:extLst>
                  <a:ext uri="{FF2B5EF4-FFF2-40B4-BE49-F238E27FC236}">
                    <a16:creationId xmlns:a16="http://schemas.microsoft.com/office/drawing/2014/main" id="{4B9FBED5-6333-4E4D-B828-CF9DB4844D09}"/>
                  </a:ext>
                </a:extLst>
              </p:cNvPr>
              <p:cNvCxnSpPr>
                <a:cxnSpLocks noChangeShapeType="1"/>
                <a:stCxn id="87" idx="4"/>
                <a:endCxn id="88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3">
                <a:extLst>
                  <a:ext uri="{FF2B5EF4-FFF2-40B4-BE49-F238E27FC236}">
                    <a16:creationId xmlns:a16="http://schemas.microsoft.com/office/drawing/2014/main" id="{45BD3FAF-CDEB-4AFB-9108-518C73E48832}"/>
                  </a:ext>
                </a:extLst>
              </p:cNvPr>
              <p:cNvCxnSpPr>
                <a:cxnSpLocks noChangeShapeType="1"/>
                <a:stCxn id="87" idx="5"/>
                <a:endCxn id="91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4">
                <a:extLst>
                  <a:ext uri="{FF2B5EF4-FFF2-40B4-BE49-F238E27FC236}">
                    <a16:creationId xmlns:a16="http://schemas.microsoft.com/office/drawing/2014/main" id="{3C06AD9E-6BF1-4610-9E9E-A9F2DD573385}"/>
                  </a:ext>
                </a:extLst>
              </p:cNvPr>
              <p:cNvCxnSpPr>
                <a:cxnSpLocks noChangeShapeType="1"/>
                <a:stCxn id="91" idx="0"/>
                <a:endCxn id="90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5">
                <a:extLst>
                  <a:ext uri="{FF2B5EF4-FFF2-40B4-BE49-F238E27FC236}">
                    <a16:creationId xmlns:a16="http://schemas.microsoft.com/office/drawing/2014/main" id="{FFC32E05-0991-4DC1-90BA-27289F956216}"/>
                  </a:ext>
                </a:extLst>
              </p:cNvPr>
              <p:cNvCxnSpPr>
                <a:cxnSpLocks noChangeShapeType="1"/>
                <a:stCxn id="90" idx="0"/>
                <a:endCxn id="81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6">
                <a:extLst>
                  <a:ext uri="{FF2B5EF4-FFF2-40B4-BE49-F238E27FC236}">
                    <a16:creationId xmlns:a16="http://schemas.microsoft.com/office/drawing/2014/main" id="{D7F4F7BD-0679-4587-9D23-3E63358C9488}"/>
                  </a:ext>
                </a:extLst>
              </p:cNvPr>
              <p:cNvCxnSpPr>
                <a:cxnSpLocks noChangeShapeType="1"/>
                <a:stCxn id="80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97">
                <a:extLst>
                  <a:ext uri="{FF2B5EF4-FFF2-40B4-BE49-F238E27FC236}">
                    <a16:creationId xmlns:a16="http://schemas.microsoft.com/office/drawing/2014/main" id="{821E5381-4766-4B39-B1F2-DC52EB14E568}"/>
                  </a:ext>
                </a:extLst>
              </p:cNvPr>
              <p:cNvCxnSpPr>
                <a:cxnSpLocks noChangeShapeType="1"/>
                <a:stCxn id="82" idx="1"/>
                <a:endCxn id="83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98">
                <a:extLst>
                  <a:ext uri="{FF2B5EF4-FFF2-40B4-BE49-F238E27FC236}">
                    <a16:creationId xmlns:a16="http://schemas.microsoft.com/office/drawing/2014/main" id="{CE6E6689-6F70-4060-B08C-B18B37293777}"/>
                  </a:ext>
                </a:extLst>
              </p:cNvPr>
              <p:cNvCxnSpPr>
                <a:cxnSpLocks noChangeShapeType="1"/>
                <a:endCxn id="89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99">
                <a:extLst>
                  <a:ext uri="{FF2B5EF4-FFF2-40B4-BE49-F238E27FC236}">
                    <a16:creationId xmlns:a16="http://schemas.microsoft.com/office/drawing/2014/main" id="{68EF814B-6830-4EAB-AFFE-F3C27D6FC980}"/>
                  </a:ext>
                </a:extLst>
              </p:cNvPr>
              <p:cNvCxnSpPr>
                <a:cxnSpLocks noChangeShapeType="1"/>
                <a:stCxn id="86" idx="2"/>
                <a:endCxn id="89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100">
                <a:extLst>
                  <a:ext uri="{FF2B5EF4-FFF2-40B4-BE49-F238E27FC236}">
                    <a16:creationId xmlns:a16="http://schemas.microsoft.com/office/drawing/2014/main" id="{17C1C270-F105-4C39-A6ED-0A1AC75EF16F}"/>
                  </a:ext>
                </a:extLst>
              </p:cNvPr>
              <p:cNvCxnSpPr>
                <a:cxnSpLocks noChangeShapeType="1"/>
                <a:stCxn id="82" idx="7"/>
                <a:endCxn id="86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5" name="AutoShape 101">
                <a:extLst>
                  <a:ext uri="{FF2B5EF4-FFF2-40B4-BE49-F238E27FC236}">
                    <a16:creationId xmlns:a16="http://schemas.microsoft.com/office/drawing/2014/main" id="{051A11DF-4B1A-44C6-9130-60F304ACABC4}"/>
                  </a:ext>
                </a:extLst>
              </p:cNvPr>
              <p:cNvCxnSpPr>
                <a:cxnSpLocks noChangeShapeType="1"/>
                <a:stCxn id="82" idx="6"/>
                <a:endCxn id="87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6" name="AutoShape 102">
                <a:extLst>
                  <a:ext uri="{FF2B5EF4-FFF2-40B4-BE49-F238E27FC236}">
                    <a16:creationId xmlns:a16="http://schemas.microsoft.com/office/drawing/2014/main" id="{476A08C2-C7A2-44E9-83E0-E98EC410C06C}"/>
                  </a:ext>
                </a:extLst>
              </p:cNvPr>
              <p:cNvCxnSpPr>
                <a:cxnSpLocks noChangeShapeType="1"/>
                <a:stCxn id="90" idx="1"/>
                <a:endCxn id="86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7" name="AutoShape 103">
                <a:extLst>
                  <a:ext uri="{FF2B5EF4-FFF2-40B4-BE49-F238E27FC236}">
                    <a16:creationId xmlns:a16="http://schemas.microsoft.com/office/drawing/2014/main" id="{2F1E42DE-E7B5-4BB3-ADA6-BB22957EBA38}"/>
                  </a:ext>
                </a:extLst>
              </p:cNvPr>
              <p:cNvCxnSpPr>
                <a:cxnSpLocks noChangeShapeType="1"/>
                <a:stCxn id="80" idx="6"/>
                <a:endCxn id="87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9" name="AutoShape 104">
              <a:extLst>
                <a:ext uri="{FF2B5EF4-FFF2-40B4-BE49-F238E27FC236}">
                  <a16:creationId xmlns:a16="http://schemas.microsoft.com/office/drawing/2014/main" id="{F40525A4-25A7-4918-929C-41AEAB06D324}"/>
                </a:ext>
              </a:extLst>
            </p:cNvPr>
            <p:cNvCxnSpPr>
              <a:cxnSpLocks noChangeShapeType="1"/>
              <a:stCxn id="85" idx="6"/>
              <a:endCxn id="91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8" name="Text Box 105">
            <a:extLst>
              <a:ext uri="{FF2B5EF4-FFF2-40B4-BE49-F238E27FC236}">
                <a16:creationId xmlns:a16="http://schemas.microsoft.com/office/drawing/2014/main" id="{226C24C6-EAC2-4C59-BB57-0EBBC0840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3868738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9" name="Text Box 106">
            <a:extLst>
              <a:ext uri="{FF2B5EF4-FFF2-40B4-BE49-F238E27FC236}">
                <a16:creationId xmlns:a16="http://schemas.microsoft.com/office/drawing/2014/main" id="{67971D48-A687-46AC-A3D0-97FE16F8C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689" y="3798887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0" name="Text Box 107">
            <a:extLst>
              <a:ext uri="{FF2B5EF4-FFF2-40B4-BE49-F238E27FC236}">
                <a16:creationId xmlns:a16="http://schemas.microsoft.com/office/drawing/2014/main" id="{5269C53F-09C6-4D5E-9422-8191F3BEE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29" y="379571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Oval 108">
            <a:extLst>
              <a:ext uri="{FF2B5EF4-FFF2-40B4-BE49-F238E27FC236}">
                <a16:creationId xmlns:a16="http://schemas.microsoft.com/office/drawing/2014/main" id="{BDB65106-F6E0-48F7-8C6A-8A1EC40D4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Oval 109">
            <a:extLst>
              <a:ext uri="{FF2B5EF4-FFF2-40B4-BE49-F238E27FC236}">
                <a16:creationId xmlns:a16="http://schemas.microsoft.com/office/drawing/2014/main" id="{32C4C7D5-77E3-45AF-9625-92AB5D04C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 Box 110">
            <a:extLst>
              <a:ext uri="{FF2B5EF4-FFF2-40B4-BE49-F238E27FC236}">
                <a16:creationId xmlns:a16="http://schemas.microsoft.com/office/drawing/2014/main" id="{6FE6404D-6946-40E6-8584-C31940B61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9" y="430371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4" name="Oval 111">
            <a:extLst>
              <a:ext uri="{FF2B5EF4-FFF2-40B4-BE49-F238E27FC236}">
                <a16:creationId xmlns:a16="http://schemas.microsoft.com/office/drawing/2014/main" id="{CDEA3D69-6C95-4643-A9D5-2630983F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Oval 112">
            <a:extLst>
              <a:ext uri="{FF2B5EF4-FFF2-40B4-BE49-F238E27FC236}">
                <a16:creationId xmlns:a16="http://schemas.microsoft.com/office/drawing/2014/main" id="{780B3B0D-DFFC-4AE2-847C-A8EEEE263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E2E80262-04F8-4A2C-A601-1426B5F48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 Box 114">
            <a:extLst>
              <a:ext uri="{FF2B5EF4-FFF2-40B4-BE49-F238E27FC236}">
                <a16:creationId xmlns:a16="http://schemas.microsoft.com/office/drawing/2014/main" id="{D04BE186-C5C3-4700-933C-5EBF5A2F1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9" y="435451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Text Box 115">
            <a:extLst>
              <a:ext uri="{FF2B5EF4-FFF2-40B4-BE49-F238E27FC236}">
                <a16:creationId xmlns:a16="http://schemas.microsoft.com/office/drawing/2014/main" id="{31847526-5635-4BE2-8BFA-9C15B2E3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9" y="450691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19" name="Text Box 116">
            <a:extLst>
              <a:ext uri="{FF2B5EF4-FFF2-40B4-BE49-F238E27FC236}">
                <a16:creationId xmlns:a16="http://schemas.microsoft.com/office/drawing/2014/main" id="{289F9073-45AA-4160-AA92-CCB017A66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765" y="4327526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0" name="Oval 117">
            <a:extLst>
              <a:ext uri="{FF2B5EF4-FFF2-40B4-BE49-F238E27FC236}">
                <a16:creationId xmlns:a16="http://schemas.microsoft.com/office/drawing/2014/main" id="{A1DCF468-B8A9-464B-B4F4-BE073AC1F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Oval 118">
            <a:extLst>
              <a:ext uri="{FF2B5EF4-FFF2-40B4-BE49-F238E27FC236}">
                <a16:creationId xmlns:a16="http://schemas.microsoft.com/office/drawing/2014/main" id="{207F9C5D-9D8C-406E-A4C2-FA2978859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Oval 119">
            <a:extLst>
              <a:ext uri="{FF2B5EF4-FFF2-40B4-BE49-F238E27FC236}">
                <a16:creationId xmlns:a16="http://schemas.microsoft.com/office/drawing/2014/main" id="{79CC9EA4-77CB-439C-BCB5-6E0848D46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Oval 120">
            <a:extLst>
              <a:ext uri="{FF2B5EF4-FFF2-40B4-BE49-F238E27FC236}">
                <a16:creationId xmlns:a16="http://schemas.microsoft.com/office/drawing/2014/main" id="{06AAE508-80C0-4D92-9560-CBA313F0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Oval 121">
            <a:extLst>
              <a:ext uri="{FF2B5EF4-FFF2-40B4-BE49-F238E27FC236}">
                <a16:creationId xmlns:a16="http://schemas.microsoft.com/office/drawing/2014/main" id="{CB02E18A-136C-409E-BEEB-F220D7C07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Oval 122">
            <a:extLst>
              <a:ext uri="{FF2B5EF4-FFF2-40B4-BE49-F238E27FC236}">
                <a16:creationId xmlns:a16="http://schemas.microsoft.com/office/drawing/2014/main" id="{352B6536-4524-4694-9CD8-BBA91D119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3">
            <a:extLst>
              <a:ext uri="{FF2B5EF4-FFF2-40B4-BE49-F238E27FC236}">
                <a16:creationId xmlns:a16="http://schemas.microsoft.com/office/drawing/2014/main" id="{4DFA1B3E-428B-4708-9BE5-A9145464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Text Box 124">
            <a:extLst>
              <a:ext uri="{FF2B5EF4-FFF2-40B4-BE49-F238E27FC236}">
                <a16:creationId xmlns:a16="http://schemas.microsoft.com/office/drawing/2014/main" id="{D0BF800D-32C4-411C-ACA6-20E729868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7" y="486251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8" name="Text Box 125">
            <a:extLst>
              <a:ext uri="{FF2B5EF4-FFF2-40B4-BE49-F238E27FC236}">
                <a16:creationId xmlns:a16="http://schemas.microsoft.com/office/drawing/2014/main" id="{71DE44F4-8682-4F4D-A4A7-8653698F9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1" y="4868863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29" name="Oval 126">
            <a:extLst>
              <a:ext uri="{FF2B5EF4-FFF2-40B4-BE49-F238E27FC236}">
                <a16:creationId xmlns:a16="http://schemas.microsoft.com/office/drawing/2014/main" id="{C0CF66A0-D1AA-4A43-B2A6-CFF82055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Oval 127">
            <a:extLst>
              <a:ext uri="{FF2B5EF4-FFF2-40B4-BE49-F238E27FC236}">
                <a16:creationId xmlns:a16="http://schemas.microsoft.com/office/drawing/2014/main" id="{CA72FAC8-0EBF-4B47-878D-F96F7680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 Box 128">
            <a:extLst>
              <a:ext uri="{FF2B5EF4-FFF2-40B4-BE49-F238E27FC236}">
                <a16:creationId xmlns:a16="http://schemas.microsoft.com/office/drawing/2014/main" id="{9681E868-D4D1-45F0-B9E2-3DFCF68CC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5" y="5397502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2" name="Oval 129">
            <a:extLst>
              <a:ext uri="{FF2B5EF4-FFF2-40B4-BE49-F238E27FC236}">
                <a16:creationId xmlns:a16="http://schemas.microsoft.com/office/drawing/2014/main" id="{8982B59F-846F-4B87-A2CC-7EB68C82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Oval 130">
            <a:extLst>
              <a:ext uri="{FF2B5EF4-FFF2-40B4-BE49-F238E27FC236}">
                <a16:creationId xmlns:a16="http://schemas.microsoft.com/office/drawing/2014/main" id="{13179A4B-FC0F-4DA6-8481-58C8B18A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 Box 131">
            <a:extLst>
              <a:ext uri="{FF2B5EF4-FFF2-40B4-BE49-F238E27FC236}">
                <a16:creationId xmlns:a16="http://schemas.microsoft.com/office/drawing/2014/main" id="{4F59A3AC-8D69-45A6-8195-B153CD44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7" y="5924550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35" name="Text Box 132">
            <a:extLst>
              <a:ext uri="{FF2B5EF4-FFF2-40B4-BE49-F238E27FC236}">
                <a16:creationId xmlns:a16="http://schemas.microsoft.com/office/drawing/2014/main" id="{29A6A0AA-542D-473D-8F3D-AD9BEBA59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5924550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36" name="Oval 133">
            <a:extLst>
              <a:ext uri="{FF2B5EF4-FFF2-40B4-BE49-F238E27FC236}">
                <a16:creationId xmlns:a16="http://schemas.microsoft.com/office/drawing/2014/main" id="{FE229B28-CC7A-40E1-8D94-87582E0E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Oval 134">
            <a:extLst>
              <a:ext uri="{FF2B5EF4-FFF2-40B4-BE49-F238E27FC236}">
                <a16:creationId xmlns:a16="http://schemas.microsoft.com/office/drawing/2014/main" id="{D8C844B9-DCE9-462D-939D-C88598C78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Oval 135">
            <a:extLst>
              <a:ext uri="{FF2B5EF4-FFF2-40B4-BE49-F238E27FC236}">
                <a16:creationId xmlns:a16="http://schemas.microsoft.com/office/drawing/2014/main" id="{44C85DC5-0A0D-403E-951F-6ED13403B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Oval 136">
            <a:extLst>
              <a:ext uri="{FF2B5EF4-FFF2-40B4-BE49-F238E27FC236}">
                <a16:creationId xmlns:a16="http://schemas.microsoft.com/office/drawing/2014/main" id="{F263F9BF-534E-4D46-82A2-645DD5775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Text Box 137">
            <a:extLst>
              <a:ext uri="{FF2B5EF4-FFF2-40B4-BE49-F238E27FC236}">
                <a16:creationId xmlns:a16="http://schemas.microsoft.com/office/drawing/2014/main" id="{A22B6444-ADF6-405B-963A-4D4F4923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4327526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41" name="Text Box 138">
            <a:extLst>
              <a:ext uri="{FF2B5EF4-FFF2-40B4-BE49-F238E27FC236}">
                <a16:creationId xmlns:a16="http://schemas.microsoft.com/office/drawing/2014/main" id="{E8815684-A2C7-4440-A84D-7EC3B434F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7" y="431641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42" name="Oval 139">
            <a:extLst>
              <a:ext uri="{FF2B5EF4-FFF2-40B4-BE49-F238E27FC236}">
                <a16:creationId xmlns:a16="http://schemas.microsoft.com/office/drawing/2014/main" id="{0174F8F5-2B9B-44FB-A8AB-8F381C8C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Text Box 140">
            <a:extLst>
              <a:ext uri="{FF2B5EF4-FFF2-40B4-BE49-F238E27FC236}">
                <a16:creationId xmlns:a16="http://schemas.microsoft.com/office/drawing/2014/main" id="{FC107F75-321D-49FE-B560-E0BE4920A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9" y="3352802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4" name="Text Box 141">
            <a:extLst>
              <a:ext uri="{FF2B5EF4-FFF2-40B4-BE49-F238E27FC236}">
                <a16:creationId xmlns:a16="http://schemas.microsoft.com/office/drawing/2014/main" id="{8FBE4DE3-9407-4088-8605-1ED13E15D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4867275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5" name="Text Box 142">
            <a:extLst>
              <a:ext uri="{FF2B5EF4-FFF2-40B4-BE49-F238E27FC236}">
                <a16:creationId xmlns:a16="http://schemas.microsoft.com/office/drawing/2014/main" id="{0EEA2917-B0E0-4A33-A001-129F5C274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7" y="197485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6" name="Text Box 143">
            <a:extLst>
              <a:ext uri="{FF2B5EF4-FFF2-40B4-BE49-F238E27FC236}">
                <a16:creationId xmlns:a16="http://schemas.microsoft.com/office/drawing/2014/main" id="{E1015E57-2DFE-46B0-8B06-E35E5BDD1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2128839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7" name="Text Box 144">
            <a:extLst>
              <a:ext uri="{FF2B5EF4-FFF2-40B4-BE49-F238E27FC236}">
                <a16:creationId xmlns:a16="http://schemas.microsoft.com/office/drawing/2014/main" id="{F73A09D5-E50A-4A78-AD7D-2C740238A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62255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8" name="Text Box 145">
            <a:extLst>
              <a:ext uri="{FF2B5EF4-FFF2-40B4-BE49-F238E27FC236}">
                <a16:creationId xmlns:a16="http://schemas.microsoft.com/office/drawing/2014/main" id="{1921CDA2-8B83-4D46-A507-71153048F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1" y="165735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9" name="Text Box 146">
            <a:extLst>
              <a:ext uri="{FF2B5EF4-FFF2-40B4-BE49-F238E27FC236}">
                <a16:creationId xmlns:a16="http://schemas.microsoft.com/office/drawing/2014/main" id="{950CCECB-303E-4FD8-BC3B-008F895E0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49" y="1219202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Text Box 147">
            <a:extLst>
              <a:ext uri="{FF2B5EF4-FFF2-40B4-BE49-F238E27FC236}">
                <a16:creationId xmlns:a16="http://schemas.microsoft.com/office/drawing/2014/main" id="{F0278FDD-1462-4AAB-90CA-E76D7E50C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1" y="1639890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1" name="Text Box 148">
            <a:extLst>
              <a:ext uri="{FF2B5EF4-FFF2-40B4-BE49-F238E27FC236}">
                <a16:creationId xmlns:a16="http://schemas.microsoft.com/office/drawing/2014/main" id="{630CD001-9261-446D-A04D-6CE658E28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7" y="2252666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2" name="Text Box 149">
            <a:extLst>
              <a:ext uri="{FF2B5EF4-FFF2-40B4-BE49-F238E27FC236}">
                <a16:creationId xmlns:a16="http://schemas.microsoft.com/office/drawing/2014/main" id="{60D8FC9C-9499-404B-BDA1-69B877B05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3" y="2125666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3" name="Text Box 150">
            <a:extLst>
              <a:ext uri="{FF2B5EF4-FFF2-40B4-BE49-F238E27FC236}">
                <a16:creationId xmlns:a16="http://schemas.microsoft.com/office/drawing/2014/main" id="{604D4EB4-7F21-42E3-AA0B-F5C41EC93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3" y="285115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54" name="Text Box 151">
            <a:extLst>
              <a:ext uri="{FF2B5EF4-FFF2-40B4-BE49-F238E27FC236}">
                <a16:creationId xmlns:a16="http://schemas.microsoft.com/office/drawing/2014/main" id="{9812082C-90B1-4C3C-8E6B-B7EB027C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5" y="2371727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5" name="Text Box 152">
            <a:extLst>
              <a:ext uri="{FF2B5EF4-FFF2-40B4-BE49-F238E27FC236}">
                <a16:creationId xmlns:a16="http://schemas.microsoft.com/office/drawing/2014/main" id="{73A61976-179F-461E-A565-69D260325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1720854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6" name="AutoShape 153">
            <a:extLst>
              <a:ext uri="{FF2B5EF4-FFF2-40B4-BE49-F238E27FC236}">
                <a16:creationId xmlns:a16="http://schemas.microsoft.com/office/drawing/2014/main" id="{96616874-8FFD-40AD-881D-72F450443735}"/>
              </a:ext>
            </a:extLst>
          </p:cNvPr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Text Box 154">
            <a:extLst>
              <a:ext uri="{FF2B5EF4-FFF2-40B4-BE49-F238E27FC236}">
                <a16:creationId xmlns:a16="http://schemas.microsoft.com/office/drawing/2014/main" id="{A221B04B-76D6-4F56-8D99-631AF5E2E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4827588"/>
            <a:ext cx="1158875" cy="60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Cost contours</a:t>
            </a:r>
          </a:p>
        </p:txBody>
      </p:sp>
      <p:sp>
        <p:nvSpPr>
          <p:cNvPr id="158" name="Text Box 155">
            <a:extLst>
              <a:ext uri="{FF2B5EF4-FFF2-40B4-BE49-F238E27FC236}">
                <a16:creationId xmlns:a16="http://schemas.microsoft.com/office/drawing/2014/main" id="{BC93DAD4-D88C-4123-9C1A-BF6D37CE9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1" y="1827215"/>
            <a:ext cx="538163" cy="34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B7718-670A-49F1-87C9-4F8F37FB54F9}"/>
              </a:ext>
            </a:extLst>
          </p:cNvPr>
          <p:cNvSpPr txBox="1"/>
          <p:nvPr/>
        </p:nvSpPr>
        <p:spPr>
          <a:xfrm>
            <a:off x="-1" y="7102277"/>
            <a:ext cx="10080625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000FF"/>
                </a:solidFill>
              </a:rPr>
              <a:t>We have explored every possible path with the cost of 10 or lower!</a:t>
            </a:r>
          </a:p>
        </p:txBody>
      </p:sp>
    </p:spTree>
    <p:extLst>
      <p:ext uri="{BB962C8B-B14F-4D97-AF65-F5344CB8AC3E}">
        <p14:creationId xmlns:p14="http://schemas.microsoft.com/office/powerpoint/2010/main" val="345195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4" grpId="0" animBg="1"/>
      <p:bldP spid="75" grpId="0" animBg="1"/>
      <p:bldP spid="108" grpId="0"/>
      <p:bldP spid="109" grpId="0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/>
      <p:bldP spid="128" grpId="0"/>
      <p:bldP spid="129" grpId="0" animBg="1"/>
      <p:bldP spid="130" grpId="0" animBg="1"/>
      <p:bldP spid="131" grpId="0"/>
      <p:bldP spid="132" grpId="0" animBg="1"/>
      <p:bldP spid="133" grpId="0" animBg="1"/>
      <p:bldP spid="134" grpId="0"/>
      <p:bldP spid="135" grpId="0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 animBg="1"/>
      <p:bldP spid="144" grpId="0"/>
      <p:bldP spid="156" grpId="0" animBg="1"/>
      <p:bldP spid="157" grpId="0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Informed Search</a:t>
            </a:r>
          </a:p>
        </p:txBody>
      </p:sp>
      <p:pic>
        <p:nvPicPr>
          <p:cNvPr id="159" name="Picture 5">
            <a:extLst>
              <a:ext uri="{FF2B5EF4-FFF2-40B4-BE49-F238E27FC236}">
                <a16:creationId xmlns:a16="http://schemas.microsoft.com/office/drawing/2014/main" id="{9DED081C-7D38-4840-A1C6-54EC20C1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9964" y="1115541"/>
            <a:ext cx="4959304" cy="3270435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E02BDA06-8461-4393-87DD-F492D2D34458}"/>
              </a:ext>
            </a:extLst>
          </p:cNvPr>
          <p:cNvSpPr txBox="1"/>
          <p:nvPr/>
        </p:nvSpPr>
        <p:spPr>
          <a:xfrm>
            <a:off x="539116" y="4710666"/>
            <a:ext cx="9001000" cy="209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</a:rPr>
              <a:t>A search strategy that uses problem-specific knowledge beyond the definition of the problem itself</a:t>
            </a:r>
          </a:p>
          <a:p>
            <a:endParaRPr lang="en-GB" sz="2800" dirty="0">
              <a:solidFill>
                <a:srgbClr val="0000FF"/>
              </a:solidFill>
            </a:endParaRPr>
          </a:p>
          <a:p>
            <a:pPr marL="1200150" lvl="1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Greedy best-first search</a:t>
            </a:r>
          </a:p>
          <a:p>
            <a:pPr marL="1200150" lvl="1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41356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Z:\Shared with PC\smallMaze.png">
            <a:extLst>
              <a:ext uri="{FF2B5EF4-FFF2-40B4-BE49-F238E27FC236}">
                <a16:creationId xmlns:a16="http://schemas.microsoft.com/office/drawing/2014/main" id="{BE13AABF-15F7-4512-8DD3-8567936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631" y="3218925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0E13F5-3277-43EF-8024-4570C89DC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82" y="754663"/>
            <a:ext cx="9055086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tx1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solidFill>
                  <a:schemeClr val="tx1"/>
                </a:solidFill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cs typeface="+mn-cs"/>
              </a:rPr>
              <a:t>Examples: Manhattan distance, Euclidean distance for path-finding problems</a:t>
            </a:r>
          </a:p>
        </p:txBody>
      </p:sp>
      <p:grpSp>
        <p:nvGrpSpPr>
          <p:cNvPr id="7" name="Group 18">
            <a:extLst>
              <a:ext uri="{FF2B5EF4-FFF2-40B4-BE49-F238E27FC236}">
                <a16:creationId xmlns:a16="http://schemas.microsoft.com/office/drawing/2014/main" id="{1A8781CE-F8F1-41E8-A074-8B153ABB15AB}"/>
              </a:ext>
            </a:extLst>
          </p:cNvPr>
          <p:cNvGrpSpPr>
            <a:grpSpLocks/>
          </p:cNvGrpSpPr>
          <p:nvPr/>
        </p:nvGrpSpPr>
        <p:grpSpPr bwMode="auto">
          <a:xfrm>
            <a:off x="694524" y="3798362"/>
            <a:ext cx="3025775" cy="1924051"/>
            <a:chOff x="1573306" y="4155142"/>
            <a:chExt cx="3025588" cy="1922929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93AB304-5CC2-4A1C-85BA-11651D77FB1D}"/>
                </a:ext>
              </a:extLst>
            </p:cNvPr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1650C1FB-7CF9-4DB7-A66B-722CA0B26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49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77C59703-4C9C-494C-A0D9-1B6C7FEB4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49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5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2461B22A-7A6B-48E7-BDD6-D154B3597289}"/>
              </a:ext>
            </a:extLst>
          </p:cNvPr>
          <p:cNvGrpSpPr>
            <a:grpSpLocks/>
          </p:cNvGrpSpPr>
          <p:nvPr/>
        </p:nvGrpSpPr>
        <p:grpSpPr bwMode="auto">
          <a:xfrm>
            <a:off x="775488" y="4215877"/>
            <a:ext cx="2978143" cy="1506537"/>
            <a:chOff x="1653989" y="4572529"/>
            <a:chExt cx="2978334" cy="150554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832ABD2-3255-49EF-95A3-55E0A6DB33B8}"/>
                </a:ext>
              </a:extLst>
            </p:cNvPr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2ABEAE41-C38E-4F9C-869A-E537823D0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49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11.2</a:t>
              </a: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08760DDA-B85C-40C6-AC19-2A9B0AD8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023" y="2514755"/>
            <a:ext cx="2730782" cy="1843278"/>
          </a:xfrm>
          <a:prstGeom prst="rect">
            <a:avLst/>
          </a:prstGeom>
          <a:noFill/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869B3EF0-1709-4505-9314-658F1EA9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6203" y="4708001"/>
            <a:ext cx="2784422" cy="1901794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0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Search Heuristics</a:t>
            </a:r>
          </a:p>
        </p:txBody>
      </p:sp>
    </p:spTree>
    <p:extLst>
      <p:ext uri="{BB962C8B-B14F-4D97-AF65-F5344CB8AC3E}">
        <p14:creationId xmlns:p14="http://schemas.microsoft.com/office/powerpoint/2010/main" val="21823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0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Example: Heuristic Function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4D89D94-32C5-438C-9AC1-5C235DBB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832" y="1835621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6">
            <a:extLst>
              <a:ext uri="{FF2B5EF4-FFF2-40B4-BE49-F238E27FC236}">
                <a16:creationId xmlns:a16="http://schemas.microsoft.com/office/drawing/2014/main" id="{1BDE641A-A4EB-455C-AB69-6D2C1A244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743" y="6138776"/>
            <a:ext cx="11430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C5E410A2-B41B-4E25-A9C1-EF72C1D41CA0}"/>
              </a:ext>
            </a:extLst>
          </p:cNvPr>
          <p:cNvSpPr/>
          <p:nvPr/>
        </p:nvSpPr>
        <p:spPr>
          <a:xfrm>
            <a:off x="7233343" y="1795376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1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Greedy Search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AD34F52-F75B-492C-89E1-B484A075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900" y="998528"/>
            <a:ext cx="7416824" cy="5562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001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16" y="1331565"/>
            <a:ext cx="7560593" cy="459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6209696"/>
            <a:ext cx="10080624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</a:rPr>
              <a:t>Transition model</a:t>
            </a:r>
            <a:r>
              <a:rPr lang="en-GB" sz="2000" dirty="0">
                <a:solidFill>
                  <a:schemeClr val="tx1"/>
                </a:solidFill>
              </a:rPr>
              <a:t>: a description of what each action does; specified by a function RESULT(</a:t>
            </a:r>
            <a:r>
              <a:rPr lang="en-GB" sz="2000" i="1" dirty="0">
                <a:solidFill>
                  <a:schemeClr val="tx1"/>
                </a:solidFill>
              </a:rPr>
              <a:t>s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i="1" dirty="0">
                <a:solidFill>
                  <a:schemeClr val="tx1"/>
                </a:solidFill>
              </a:rPr>
              <a:t>a</a:t>
            </a:r>
            <a:r>
              <a:rPr lang="en-GB" sz="2000" dirty="0">
                <a:solidFill>
                  <a:schemeClr val="tx1"/>
                </a:solidFill>
              </a:rPr>
              <a:t>) that returns state that results from doing action </a:t>
            </a:r>
            <a:r>
              <a:rPr lang="en-GB" sz="2000" i="1" dirty="0">
                <a:solidFill>
                  <a:schemeClr val="tx1"/>
                </a:solidFill>
              </a:rPr>
              <a:t>a</a:t>
            </a:r>
            <a:r>
              <a:rPr lang="en-GB" sz="2000" dirty="0">
                <a:solidFill>
                  <a:schemeClr val="tx1"/>
                </a:solidFill>
              </a:rPr>
              <a:t> in state </a:t>
            </a:r>
            <a:r>
              <a:rPr lang="en-GB" sz="2000" i="1" dirty="0">
                <a:solidFill>
                  <a:schemeClr val="tx1"/>
                </a:solidFill>
              </a:rPr>
              <a:t>s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e.g., </a:t>
            </a:r>
            <a:r>
              <a:rPr lang="en-GB" sz="2000" i="1" dirty="0">
                <a:solidFill>
                  <a:srgbClr val="0000FF"/>
                </a:solidFill>
              </a:rPr>
              <a:t>RESULT(In(Arad),Go(</a:t>
            </a:r>
            <a:r>
              <a:rPr lang="en-GB" sz="2000" i="1" dirty="0" err="1">
                <a:solidFill>
                  <a:srgbClr val="0000FF"/>
                </a:solidFill>
              </a:rPr>
              <a:t>Zerind</a:t>
            </a:r>
            <a:r>
              <a:rPr lang="en-GB" sz="2000" i="1" dirty="0">
                <a:solidFill>
                  <a:srgbClr val="0000FF"/>
                </a:solidFill>
              </a:rPr>
              <a:t>)) = In(</a:t>
            </a:r>
            <a:r>
              <a:rPr lang="en-GB" sz="2000" i="1" dirty="0" err="1">
                <a:solidFill>
                  <a:srgbClr val="0000FF"/>
                </a:solidFill>
              </a:rPr>
              <a:t>Zerind</a:t>
            </a:r>
            <a:r>
              <a:rPr lang="en-GB" sz="2000" i="1" dirty="0">
                <a:solidFill>
                  <a:srgbClr val="0000FF"/>
                </a:solidFill>
              </a:rPr>
              <a:t>)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09E30A-A502-4115-846E-1EC1B488259A}"/>
              </a:ext>
            </a:extLst>
          </p:cNvPr>
          <p:cNvSpPr txBox="1"/>
          <p:nvPr/>
        </p:nvSpPr>
        <p:spPr>
          <a:xfrm>
            <a:off x="78435" y="700190"/>
            <a:ext cx="4745853" cy="2287559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Evaluation function 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f(n) = h(n)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will be a “</a:t>
            </a:r>
            <a:r>
              <a:rPr lang="en-GB" altLang="en-U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h”euristic</a:t>
            </a: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h(n)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(heuristic) = Estimate of the cost from “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” to the goal node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For example:  </a:t>
            </a:r>
            <a:r>
              <a:rPr lang="en-GB" alt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h_SLD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(n)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= Straight-Line-Distance from 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to Bucharest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CD66C61-31BD-41BD-A6FE-2E0A3225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727" y="3909138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DC8462BD-D486-4122-BA6A-D5479770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8543" y="3952002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9F27633-1D9A-4E9B-92C8-B69CCAA82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944" y="4002803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95EE5D3F-3214-441D-8BBF-CC43BF1C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768" y="3983756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6E1D7B3-BCC8-40DD-891D-3E3AD858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9848" y="5095379"/>
            <a:ext cx="3238498" cy="2428874"/>
          </a:xfrm>
          <a:prstGeom prst="rect">
            <a:avLst/>
          </a:prstGeom>
          <a:noFill/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7F0AAF6-858F-4E8C-BFBD-8CA0F9C2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5105149" y="523692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6B643B31-9F8C-46BD-8AFE-0256153A2D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51" y="3275781"/>
            <a:ext cx="8229600" cy="403244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</a:rPr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</a:rPr>
              <a:t>What can go wrong?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54BD3-96E7-4E0D-BF31-1B9D4EC1C1A4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Greedy Search</a:t>
            </a:r>
          </a:p>
        </p:txBody>
      </p:sp>
    </p:spTree>
    <p:extLst>
      <p:ext uri="{BB962C8B-B14F-4D97-AF65-F5344CB8AC3E}">
        <p14:creationId xmlns:p14="http://schemas.microsoft.com/office/powerpoint/2010/main" val="254040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8">
            <a:extLst>
              <a:ext uri="{FF2B5EF4-FFF2-40B4-BE49-F238E27FC236}">
                <a16:creationId xmlns:a16="http://schemas.microsoft.com/office/drawing/2014/main" id="{1FBCA05B-C220-4B81-9C7A-8B577CD25F29}"/>
              </a:ext>
            </a:extLst>
          </p:cNvPr>
          <p:cNvSpPr>
            <a:spLocks/>
          </p:cNvSpPr>
          <p:nvPr/>
        </p:nvSpPr>
        <p:spPr bwMode="auto">
          <a:xfrm>
            <a:off x="7133158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9625BD89-F9F2-4E94-8EB1-1E8B2E9EBC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952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solidFill>
                  <a:srgbClr val="0000FF"/>
                </a:solidFill>
              </a:rPr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solidFill>
                  <a:srgbClr val="0000FF"/>
                </a:solidFill>
              </a:rPr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may take you along the wrong path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solidFill>
                  <a:srgbClr val="0000FF"/>
                </a:solidFill>
              </a:rPr>
              <a:t>Worst-case: like a badly-guided DFS</a:t>
            </a:r>
          </a:p>
        </p:txBody>
      </p:sp>
      <p:sp>
        <p:nvSpPr>
          <p:cNvPr id="19" name="Freeform 30">
            <a:extLst>
              <a:ext uri="{FF2B5EF4-FFF2-40B4-BE49-F238E27FC236}">
                <a16:creationId xmlns:a16="http://schemas.microsoft.com/office/drawing/2014/main" id="{4E8FEE0F-B610-4322-A449-3C9E137131B3}"/>
              </a:ext>
            </a:extLst>
          </p:cNvPr>
          <p:cNvSpPr>
            <a:spLocks/>
          </p:cNvSpPr>
          <p:nvPr/>
        </p:nvSpPr>
        <p:spPr bwMode="auto">
          <a:xfrm>
            <a:off x="8387283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6E6055D3-6821-4700-B1A7-87F21B86BEF6}"/>
              </a:ext>
            </a:extLst>
          </p:cNvPr>
          <p:cNvSpPr>
            <a:spLocks/>
          </p:cNvSpPr>
          <p:nvPr/>
        </p:nvSpPr>
        <p:spPr bwMode="auto">
          <a:xfrm>
            <a:off x="7039496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CF47EB6-E98A-4321-BFFE-D166780DD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859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D1D1BFB1-25C7-40E4-B9DF-474996FE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109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D27487A4-DCAE-44DB-AF24-04890D79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2033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3CE2388E-2EAC-4D12-8645-7E073319BD39}"/>
              </a:ext>
            </a:extLst>
          </p:cNvPr>
          <p:cNvSpPr>
            <a:spLocks/>
          </p:cNvSpPr>
          <p:nvPr/>
        </p:nvSpPr>
        <p:spPr bwMode="auto">
          <a:xfrm>
            <a:off x="8274572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80D4BABE-3D1A-48CF-895D-D78A01E0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207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B017FE50-6AE1-413D-B15C-96B560DB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759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6BC02C0B-D47A-48CD-BC25-36F3A1A74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633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856475E4-FF09-4A9B-8712-2A5BCAFCAB9D}"/>
              </a:ext>
            </a:extLst>
          </p:cNvPr>
          <p:cNvSpPr>
            <a:spLocks/>
          </p:cNvSpPr>
          <p:nvPr/>
        </p:nvSpPr>
        <p:spPr bwMode="auto">
          <a:xfrm>
            <a:off x="7118872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C7AB6058-3F99-417F-BA53-1653A6A15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233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0" name="Oval 20">
            <a:extLst>
              <a:ext uri="{FF2B5EF4-FFF2-40B4-BE49-F238E27FC236}">
                <a16:creationId xmlns:a16="http://schemas.microsoft.com/office/drawing/2014/main" id="{C404A21C-EC98-4F5B-9B20-0FEC0EB40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7484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1" name="Text Box 21">
            <a:extLst>
              <a:ext uri="{FF2B5EF4-FFF2-40B4-BE49-F238E27FC236}">
                <a16:creationId xmlns:a16="http://schemas.microsoft.com/office/drawing/2014/main" id="{CDB1D74C-2A89-4B23-BEF1-834D9429B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408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AA77020A-7A0B-4B6C-A824-9C105509A315}"/>
              </a:ext>
            </a:extLst>
          </p:cNvPr>
          <p:cNvSpPr>
            <a:spLocks/>
          </p:cNvSpPr>
          <p:nvPr/>
        </p:nvSpPr>
        <p:spPr bwMode="auto">
          <a:xfrm>
            <a:off x="8353947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3" name="Text Box 23">
            <a:extLst>
              <a:ext uri="{FF2B5EF4-FFF2-40B4-BE49-F238E27FC236}">
                <a16:creationId xmlns:a16="http://schemas.microsoft.com/office/drawing/2014/main" id="{B565CBEE-638D-4BD7-8D5A-A4FBD7C7A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583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769BF479-DE87-4692-A66A-9C6104261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759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E80B2F2E-1A37-4D66-94C8-FBF7F262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009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268767-7596-42CA-9657-52066E4EC9EB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Greedy Search</a:t>
            </a:r>
          </a:p>
        </p:txBody>
      </p:sp>
    </p:spTree>
    <p:extLst>
      <p:ext uri="{BB962C8B-B14F-4D97-AF65-F5344CB8AC3E}">
        <p14:creationId xmlns:p14="http://schemas.microsoft.com/office/powerpoint/2010/main" val="30918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1D9A5756-18B0-4846-990F-6E274ACA4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050" y="1112838"/>
            <a:ext cx="6362523" cy="53339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2F3D34-1FCF-4DD4-9F09-D8789E36976D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Greedy Search</a:t>
            </a:r>
          </a:p>
        </p:txBody>
      </p:sp>
    </p:spTree>
    <p:extLst>
      <p:ext uri="{BB962C8B-B14F-4D97-AF65-F5344CB8AC3E}">
        <p14:creationId xmlns:p14="http://schemas.microsoft.com/office/powerpoint/2010/main" val="37410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oursPacmanSmallMaze-greedy.mp4">
            <a:hlinkClick r:id="" action="ppaction://media"/>
            <a:extLst>
              <a:ext uri="{FF2B5EF4-FFF2-40B4-BE49-F238E27FC236}">
                <a16:creationId xmlns:a16="http://schemas.microsoft.com/office/drawing/2014/main" id="{0F284DFD-385B-4722-AA15-33CF3AE09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449" y="1150938"/>
            <a:ext cx="9335278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489B9-9E71-4065-86D8-4E80FEE13D37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Greedy Search</a:t>
            </a:r>
          </a:p>
        </p:txBody>
      </p:sp>
    </p:spTree>
    <p:extLst>
      <p:ext uri="{BB962C8B-B14F-4D97-AF65-F5344CB8AC3E}">
        <p14:creationId xmlns:p14="http://schemas.microsoft.com/office/powerpoint/2010/main" val="3746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F4BAE-AC9F-4471-B7BE-EE4445083112}"/>
              </a:ext>
            </a:extLst>
          </p:cNvPr>
          <p:cNvSpPr txBox="1"/>
          <p:nvPr/>
        </p:nvSpPr>
        <p:spPr>
          <a:xfrm>
            <a:off x="0" y="0"/>
            <a:ext cx="1008062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A*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367E0-5C60-40A4-A470-F4A885D5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364" y="1043533"/>
            <a:ext cx="9439897" cy="5904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4440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A* Search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19974635-F359-4A22-A492-8ADEE490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960" y="1715248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169C6117-9833-4E05-B036-65097EC73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0560" y="1486648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3110B25A-5AF3-4EC3-85F2-AA49788E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1160" y="3783762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0FF89B-E336-41A7-B827-31622C2E4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347" y="3315449"/>
            <a:ext cx="1524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 pitchFamily="34" charset="0"/>
              </a:rPr>
              <a:t>UCS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80E37-440B-4D85-8320-192F365A5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360" y="3315449"/>
            <a:ext cx="1524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 pitchFamily="34" charset="0"/>
              </a:rPr>
              <a:t>Greedy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7B8A3-2C8B-4941-87E5-2D433BA22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59" y="5993562"/>
            <a:ext cx="1524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4121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A* Search</a:t>
            </a:r>
          </a:p>
        </p:txBody>
      </p:sp>
      <p:cxnSp>
        <p:nvCxnSpPr>
          <p:cNvPr id="36" name="AutoShape 2">
            <a:extLst>
              <a:ext uri="{FF2B5EF4-FFF2-40B4-BE49-F238E27FC236}">
                <a16:creationId xmlns:a16="http://schemas.microsoft.com/office/drawing/2014/main" id="{466426A8-B5A9-4834-9BD9-280C16CE48BC}"/>
              </a:ext>
            </a:extLst>
          </p:cNvPr>
          <p:cNvCxnSpPr>
            <a:cxnSpLocks noChangeShapeType="1"/>
            <a:stCxn id="41" idx="6"/>
            <a:endCxn id="43" idx="2"/>
          </p:cNvCxnSpPr>
          <p:nvPr/>
        </p:nvCxnSpPr>
        <p:spPr bwMode="auto">
          <a:xfrm>
            <a:off x="4855120" y="5858673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7" name="AutoShape 3">
            <a:extLst>
              <a:ext uri="{FF2B5EF4-FFF2-40B4-BE49-F238E27FC236}">
                <a16:creationId xmlns:a16="http://schemas.microsoft.com/office/drawing/2014/main" id="{A31099AE-F795-4806-A88B-E27461CABD6D}"/>
              </a:ext>
            </a:extLst>
          </p:cNvPr>
          <p:cNvCxnSpPr>
            <a:cxnSpLocks noChangeShapeType="1"/>
            <a:stCxn id="62" idx="4"/>
            <a:endCxn id="41" idx="0"/>
          </p:cNvCxnSpPr>
          <p:nvPr/>
        </p:nvCxnSpPr>
        <p:spPr bwMode="auto">
          <a:xfrm flipH="1">
            <a:off x="4626520" y="5172873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Rectangle 5">
            <a:extLst>
              <a:ext uri="{FF2B5EF4-FFF2-40B4-BE49-F238E27FC236}">
                <a16:creationId xmlns:a16="http://schemas.microsoft.com/office/drawing/2014/main" id="{C6F38E74-A20A-4266-915B-962F7971C5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3024" y="810418"/>
            <a:ext cx="7347048" cy="64210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B050"/>
                </a:solidFill>
                <a:latin typeface="Calibri"/>
                <a:cs typeface="Calibri"/>
              </a:rPr>
              <a:t>Uniform-cost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orders by path cost, or </a:t>
            </a: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backward cost 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Greedy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orders by goal proximity, or </a:t>
            </a: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forward cost 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h(n)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7030A0"/>
                </a:solidFill>
                <a:latin typeface="Calibri"/>
                <a:cs typeface="Calibri"/>
              </a:rPr>
              <a:t>A*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Search orders by the sum: f(n) = g(n) + h(n)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9" name="Oval 6">
            <a:extLst>
              <a:ext uri="{FF2B5EF4-FFF2-40B4-BE49-F238E27FC236}">
                <a16:creationId xmlns:a16="http://schemas.microsoft.com/office/drawing/2014/main" id="{762F4EBF-B2EB-4CA7-B992-DDDBC601E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20" y="56300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id="{18467662-FA85-4CD6-945A-ED66B1986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520" y="56300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41" name="Oval 8">
            <a:extLst>
              <a:ext uri="{FF2B5EF4-FFF2-40B4-BE49-F238E27FC236}">
                <a16:creationId xmlns:a16="http://schemas.microsoft.com/office/drawing/2014/main" id="{D37BE06B-AF52-4859-95F2-C6DAD00D6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920" y="56300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d</a:t>
            </a:r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1B3E1A5-DFC3-450E-B796-36EB095D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520" y="65444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5BE0DF92-FE60-4E5C-A865-B290AA4D1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720" y="56300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14A2B6DE-4565-4980-A40A-242375D2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120" y="6011074"/>
            <a:ext cx="914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h=5</a:t>
            </a:r>
          </a:p>
        </p:txBody>
      </p:sp>
      <p:sp>
        <p:nvSpPr>
          <p:cNvPr id="45" name="Text Box 12">
            <a:extLst>
              <a:ext uri="{FF2B5EF4-FFF2-40B4-BE49-F238E27FC236}">
                <a16:creationId xmlns:a16="http://schemas.microsoft.com/office/drawing/2014/main" id="{B7832DFC-6CA4-4C6A-912A-14D67915D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2320" y="7001674"/>
            <a:ext cx="762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h=6</a:t>
            </a: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EB322C45-A940-4E70-9CB5-83738E4F4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520" y="6163474"/>
            <a:ext cx="6858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h=2</a:t>
            </a:r>
          </a:p>
        </p:txBody>
      </p:sp>
      <p:sp>
        <p:nvSpPr>
          <p:cNvPr id="47" name="Text Box 14">
            <a:extLst>
              <a:ext uri="{FF2B5EF4-FFF2-40B4-BE49-F238E27FC236}">
                <a16:creationId xmlns:a16="http://schemas.microsoft.com/office/drawing/2014/main" id="{32C7910D-7186-4389-9A2D-A3055779E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720" y="5461798"/>
            <a:ext cx="533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8" name="Text Box 15">
            <a:extLst>
              <a:ext uri="{FF2B5EF4-FFF2-40B4-BE49-F238E27FC236}">
                <a16:creationId xmlns:a16="http://schemas.microsoft.com/office/drawing/2014/main" id="{5C3F4492-2E19-4500-ACAC-8B2414262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2520" y="4106074"/>
            <a:ext cx="381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CA141ED4-B50C-48CC-AC5B-C08837E7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720" y="6392074"/>
            <a:ext cx="533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60F11139-87E6-4D99-AD7F-792041FE5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920" y="6071398"/>
            <a:ext cx="533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1" name="Text Box 18">
            <a:extLst>
              <a:ext uri="{FF2B5EF4-FFF2-40B4-BE49-F238E27FC236}">
                <a16:creationId xmlns:a16="http://schemas.microsoft.com/office/drawing/2014/main" id="{72F7AD5D-5921-49EC-871D-DA7FDC297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520" y="5461798"/>
            <a:ext cx="533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2" name="Text Box 19">
            <a:extLst>
              <a:ext uri="{FF2B5EF4-FFF2-40B4-BE49-F238E27FC236}">
                <a16:creationId xmlns:a16="http://schemas.microsoft.com/office/drawing/2014/main" id="{01560783-0139-4603-A322-1F938BFF0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20" y="6011074"/>
            <a:ext cx="8382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h=6</a:t>
            </a:r>
          </a:p>
        </p:txBody>
      </p:sp>
      <p:sp>
        <p:nvSpPr>
          <p:cNvPr id="53" name="Text Box 20">
            <a:extLst>
              <a:ext uri="{FF2B5EF4-FFF2-40B4-BE49-F238E27FC236}">
                <a16:creationId xmlns:a16="http://schemas.microsoft.com/office/drawing/2014/main" id="{3D4F5C1E-6406-478C-8B9C-C0754827E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120" y="6163474"/>
            <a:ext cx="914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h=0</a:t>
            </a:r>
          </a:p>
        </p:txBody>
      </p:sp>
      <p:cxnSp>
        <p:nvCxnSpPr>
          <p:cNvPr id="54" name="AutoShape 21">
            <a:extLst>
              <a:ext uri="{FF2B5EF4-FFF2-40B4-BE49-F238E27FC236}">
                <a16:creationId xmlns:a16="http://schemas.microsoft.com/office/drawing/2014/main" id="{C5CD00AE-F556-4F0A-AAB8-12F6C7EFEAEB}"/>
              </a:ext>
            </a:extLst>
          </p:cNvPr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740320" y="5858673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22">
            <a:extLst>
              <a:ext uri="{FF2B5EF4-FFF2-40B4-BE49-F238E27FC236}">
                <a16:creationId xmlns:a16="http://schemas.microsoft.com/office/drawing/2014/main" id="{D7E504F2-975A-46C6-B798-5FBCEA959C8D}"/>
              </a:ext>
            </a:extLst>
          </p:cNvPr>
          <p:cNvCxnSpPr>
            <a:cxnSpLocks noChangeShapeType="1"/>
            <a:stCxn id="40" idx="4"/>
            <a:endCxn id="42" idx="0"/>
          </p:cNvCxnSpPr>
          <p:nvPr/>
        </p:nvCxnSpPr>
        <p:spPr bwMode="auto">
          <a:xfrm>
            <a:off x="1807120" y="6087273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6" name="AutoShape 23">
            <a:extLst>
              <a:ext uri="{FF2B5EF4-FFF2-40B4-BE49-F238E27FC236}">
                <a16:creationId xmlns:a16="http://schemas.microsoft.com/office/drawing/2014/main" id="{10D515F3-7AE9-4DB8-A904-DA834007D3F2}"/>
              </a:ext>
            </a:extLst>
          </p:cNvPr>
          <p:cNvCxnSpPr>
            <a:cxnSpLocks noChangeShapeType="1"/>
            <a:stCxn id="40" idx="0"/>
            <a:endCxn id="62" idx="1"/>
          </p:cNvCxnSpPr>
          <p:nvPr/>
        </p:nvCxnSpPr>
        <p:spPr bwMode="auto">
          <a:xfrm rot="-5400000">
            <a:off x="3054896" y="3534574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" name="AutoShape 24">
            <a:extLst>
              <a:ext uri="{FF2B5EF4-FFF2-40B4-BE49-F238E27FC236}">
                <a16:creationId xmlns:a16="http://schemas.microsoft.com/office/drawing/2014/main" id="{8B452BAB-DE6A-4DB0-909D-4F96948A4A55}"/>
              </a:ext>
            </a:extLst>
          </p:cNvPr>
          <p:cNvCxnSpPr>
            <a:cxnSpLocks noChangeShapeType="1"/>
            <a:stCxn id="42" idx="2"/>
            <a:endCxn id="58" idx="6"/>
          </p:cNvCxnSpPr>
          <p:nvPr/>
        </p:nvCxnSpPr>
        <p:spPr bwMode="auto">
          <a:xfrm rot="10800000">
            <a:off x="740320" y="6773074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Oval 25">
            <a:extLst>
              <a:ext uri="{FF2B5EF4-FFF2-40B4-BE49-F238E27FC236}">
                <a16:creationId xmlns:a16="http://schemas.microsoft.com/office/drawing/2014/main" id="{2CD87B81-2B87-4B9E-B23F-8C2F83462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20" y="65444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c</a:t>
            </a:r>
          </a:p>
        </p:txBody>
      </p:sp>
      <p:cxnSp>
        <p:nvCxnSpPr>
          <p:cNvPr id="59" name="AutoShape 27">
            <a:extLst>
              <a:ext uri="{FF2B5EF4-FFF2-40B4-BE49-F238E27FC236}">
                <a16:creationId xmlns:a16="http://schemas.microsoft.com/office/drawing/2014/main" id="{731C090D-29FF-4777-8111-8DD4A456C6A1}"/>
              </a:ext>
            </a:extLst>
          </p:cNvPr>
          <p:cNvCxnSpPr>
            <a:cxnSpLocks noChangeShapeType="1"/>
            <a:stCxn id="40" idx="6"/>
            <a:endCxn id="41" idx="2"/>
          </p:cNvCxnSpPr>
          <p:nvPr/>
        </p:nvCxnSpPr>
        <p:spPr bwMode="auto">
          <a:xfrm>
            <a:off x="2035720" y="5858673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" name="Text Box 28">
            <a:extLst>
              <a:ext uri="{FF2B5EF4-FFF2-40B4-BE49-F238E27FC236}">
                <a16:creationId xmlns:a16="http://schemas.microsoft.com/office/drawing/2014/main" id="{DB105A33-7186-432D-8F4B-992B7EA53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20" y="6985798"/>
            <a:ext cx="762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h=7</a:t>
            </a: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id="{732474F7-FDAD-4324-9779-1DC87F97C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120" y="5461798"/>
            <a:ext cx="533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62" name="Oval 31">
            <a:extLst>
              <a:ext uri="{FF2B5EF4-FFF2-40B4-BE49-F238E27FC236}">
                <a16:creationId xmlns:a16="http://schemas.microsoft.com/office/drawing/2014/main" id="{C5E117AE-905D-4520-94B5-45A9679C2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720" y="471567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</a:p>
        </p:txBody>
      </p:sp>
      <p:sp>
        <p:nvSpPr>
          <p:cNvPr id="63" name="Text Box 32">
            <a:extLst>
              <a:ext uri="{FF2B5EF4-FFF2-40B4-BE49-F238E27FC236}">
                <a16:creationId xmlns:a16="http://schemas.microsoft.com/office/drawing/2014/main" id="{2D9D59F5-89F6-4264-9DA3-D24562AB2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920" y="4715674"/>
            <a:ext cx="7620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64" name="Text Box 33">
            <a:extLst>
              <a:ext uri="{FF2B5EF4-FFF2-40B4-BE49-F238E27FC236}">
                <a16:creationId xmlns:a16="http://schemas.microsoft.com/office/drawing/2014/main" id="{94C49B7C-D363-4405-9D4D-8C3600B49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320" y="5020474"/>
            <a:ext cx="533400" cy="3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</a:p>
        </p:txBody>
      </p:sp>
      <p:grpSp>
        <p:nvGrpSpPr>
          <p:cNvPr id="65" name="Group 34">
            <a:extLst>
              <a:ext uri="{FF2B5EF4-FFF2-40B4-BE49-F238E27FC236}">
                <a16:creationId xmlns:a16="http://schemas.microsoft.com/office/drawing/2014/main" id="{0083FF2D-7519-438B-9BD8-D0E14A524EEE}"/>
              </a:ext>
            </a:extLst>
          </p:cNvPr>
          <p:cNvGrpSpPr>
            <a:grpSpLocks/>
          </p:cNvGrpSpPr>
          <p:nvPr/>
        </p:nvGrpSpPr>
        <p:grpSpPr bwMode="auto">
          <a:xfrm>
            <a:off x="740320" y="5858674"/>
            <a:ext cx="1066800" cy="915988"/>
            <a:chOff x="1392" y="2544"/>
            <a:chExt cx="672" cy="577"/>
          </a:xfrm>
        </p:grpSpPr>
        <p:cxnSp>
          <p:nvCxnSpPr>
            <p:cNvPr id="66" name="AutoShape 35">
              <a:extLst>
                <a:ext uri="{FF2B5EF4-FFF2-40B4-BE49-F238E27FC236}">
                  <a16:creationId xmlns:a16="http://schemas.microsoft.com/office/drawing/2014/main" id="{2384B02C-A981-4022-B223-48D0BA1BA8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36">
              <a:extLst>
                <a:ext uri="{FF2B5EF4-FFF2-40B4-BE49-F238E27FC236}">
                  <a16:creationId xmlns:a16="http://schemas.microsoft.com/office/drawing/2014/main" id="{59D1A51A-48FC-4A72-82DD-61680A12E1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8" name="AutoShape 37">
              <a:extLst>
                <a:ext uri="{FF2B5EF4-FFF2-40B4-BE49-F238E27FC236}">
                  <a16:creationId xmlns:a16="http://schemas.microsoft.com/office/drawing/2014/main" id="{615A8B4B-31C4-4085-A1A9-E5B00BCF96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9" name="Group 38">
            <a:extLst>
              <a:ext uri="{FF2B5EF4-FFF2-40B4-BE49-F238E27FC236}">
                <a16:creationId xmlns:a16="http://schemas.microsoft.com/office/drawing/2014/main" id="{AF5EDCCA-B840-40F1-B2D1-80A5DB04F77A}"/>
              </a:ext>
            </a:extLst>
          </p:cNvPr>
          <p:cNvGrpSpPr>
            <a:grpSpLocks/>
          </p:cNvGrpSpPr>
          <p:nvPr/>
        </p:nvGrpSpPr>
        <p:grpSpPr bwMode="auto">
          <a:xfrm>
            <a:off x="740320" y="4782349"/>
            <a:ext cx="5486400" cy="1082675"/>
            <a:chOff x="1392" y="1872"/>
            <a:chExt cx="3456" cy="682"/>
          </a:xfrm>
        </p:grpSpPr>
        <p:cxnSp>
          <p:nvCxnSpPr>
            <p:cNvPr id="70" name="AutoShape 39">
              <a:extLst>
                <a:ext uri="{FF2B5EF4-FFF2-40B4-BE49-F238E27FC236}">
                  <a16:creationId xmlns:a16="http://schemas.microsoft.com/office/drawing/2014/main" id="{C228B93D-91FD-406A-A84A-10BDAD1D1F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71" name="AutoShape 40">
              <a:extLst>
                <a:ext uri="{FF2B5EF4-FFF2-40B4-BE49-F238E27FC236}">
                  <a16:creationId xmlns:a16="http://schemas.microsoft.com/office/drawing/2014/main" id="{1D1C5EF8-4B2C-4631-A534-9643DB1EA6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72" name="AutoShape 41">
              <a:extLst>
                <a:ext uri="{FF2B5EF4-FFF2-40B4-BE49-F238E27FC236}">
                  <a16:creationId xmlns:a16="http://schemas.microsoft.com/office/drawing/2014/main" id="{C0493040-3D17-43BB-A2C7-2385CD1B24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42">
              <a:extLst>
                <a:ext uri="{FF2B5EF4-FFF2-40B4-BE49-F238E27FC236}">
                  <a16:creationId xmlns:a16="http://schemas.microsoft.com/office/drawing/2014/main" id="{5B4A07D3-B642-4AC9-A487-D3632CB4A9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4" name="Group 43">
            <a:extLst>
              <a:ext uri="{FF2B5EF4-FFF2-40B4-BE49-F238E27FC236}">
                <a16:creationId xmlns:a16="http://schemas.microsoft.com/office/drawing/2014/main" id="{7C06B208-CE05-4907-B587-BB47CA957E82}"/>
              </a:ext>
            </a:extLst>
          </p:cNvPr>
          <p:cNvGrpSpPr>
            <a:grpSpLocks/>
          </p:cNvGrpSpPr>
          <p:nvPr/>
        </p:nvGrpSpPr>
        <p:grpSpPr bwMode="auto">
          <a:xfrm>
            <a:off x="740320" y="5868069"/>
            <a:ext cx="5486400" cy="0"/>
            <a:chOff x="1392" y="2544"/>
            <a:chExt cx="3456" cy="0"/>
          </a:xfrm>
        </p:grpSpPr>
        <p:cxnSp>
          <p:nvCxnSpPr>
            <p:cNvPr id="75" name="AutoShape 44">
              <a:extLst>
                <a:ext uri="{FF2B5EF4-FFF2-40B4-BE49-F238E27FC236}">
                  <a16:creationId xmlns:a16="http://schemas.microsoft.com/office/drawing/2014/main" id="{C4598385-4817-464D-9412-287F337CE4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76" name="AutoShape 45">
              <a:extLst>
                <a:ext uri="{FF2B5EF4-FFF2-40B4-BE49-F238E27FC236}">
                  <a16:creationId xmlns:a16="http://schemas.microsoft.com/office/drawing/2014/main" id="{417D8ADA-05B5-4D19-9FB1-E877754FB4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77" name="AutoShape 46">
              <a:extLst>
                <a:ext uri="{FF2B5EF4-FFF2-40B4-BE49-F238E27FC236}">
                  <a16:creationId xmlns:a16="http://schemas.microsoft.com/office/drawing/2014/main" id="{F8E9409E-C895-412D-80AC-B145DF7FE6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78" name="Oval 6">
            <a:extLst>
              <a:ext uri="{FF2B5EF4-FFF2-40B4-BE49-F238E27FC236}">
                <a16:creationId xmlns:a16="http://schemas.microsoft.com/office/drawing/2014/main" id="{A813B52A-2350-438A-9453-9BE25CF9E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384" y="9799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79" name="Oval 7">
            <a:extLst>
              <a:ext uri="{FF2B5EF4-FFF2-40B4-BE49-F238E27FC236}">
                <a16:creationId xmlns:a16="http://schemas.microsoft.com/office/drawing/2014/main" id="{3CF47EBD-57CA-4057-AA7F-C8B6C7F03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984" y="15895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80" name="Oval 9">
            <a:extLst>
              <a:ext uri="{FF2B5EF4-FFF2-40B4-BE49-F238E27FC236}">
                <a16:creationId xmlns:a16="http://schemas.microsoft.com/office/drawing/2014/main" id="{041CC331-D853-4A99-BB40-7614A9E7A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584" y="25039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81" name="Oval 25">
            <a:extLst>
              <a:ext uri="{FF2B5EF4-FFF2-40B4-BE49-F238E27FC236}">
                <a16:creationId xmlns:a16="http://schemas.microsoft.com/office/drawing/2014/main" id="{C94F60E3-C8EE-4727-A875-6589130CC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584" y="34183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c</a:t>
            </a:r>
          </a:p>
        </p:txBody>
      </p:sp>
      <p:sp>
        <p:nvSpPr>
          <p:cNvPr id="82" name="Oval 31">
            <a:extLst>
              <a:ext uri="{FF2B5EF4-FFF2-40B4-BE49-F238E27FC236}">
                <a16:creationId xmlns:a16="http://schemas.microsoft.com/office/drawing/2014/main" id="{33EDE008-6A08-48E0-A345-BF8752C9D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384" y="25039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</a:p>
        </p:txBody>
      </p:sp>
      <p:sp>
        <p:nvSpPr>
          <p:cNvPr id="83" name="Oval 8">
            <a:extLst>
              <a:ext uri="{FF2B5EF4-FFF2-40B4-BE49-F238E27FC236}">
                <a16:creationId xmlns:a16="http://schemas.microsoft.com/office/drawing/2014/main" id="{CAC41DEC-E0EF-4C48-97D7-9DEABE846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584" y="25039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d</a:t>
            </a:r>
          </a:p>
        </p:txBody>
      </p:sp>
      <p:sp>
        <p:nvSpPr>
          <p:cNvPr id="84" name="Oval 8">
            <a:extLst>
              <a:ext uri="{FF2B5EF4-FFF2-40B4-BE49-F238E27FC236}">
                <a16:creationId xmlns:a16="http://schemas.microsoft.com/office/drawing/2014/main" id="{0B267A64-694D-44B6-BECF-21786D6B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384" y="34183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d</a:t>
            </a:r>
          </a:p>
        </p:txBody>
      </p:sp>
      <p:sp>
        <p:nvSpPr>
          <p:cNvPr id="85" name="Oval 10">
            <a:extLst>
              <a:ext uri="{FF2B5EF4-FFF2-40B4-BE49-F238E27FC236}">
                <a16:creationId xmlns:a16="http://schemas.microsoft.com/office/drawing/2014/main" id="{75C53C56-156C-4408-8BCA-8D3ED94D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584" y="34183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6" name="Oval 10">
            <a:extLst>
              <a:ext uri="{FF2B5EF4-FFF2-40B4-BE49-F238E27FC236}">
                <a16:creationId xmlns:a16="http://schemas.microsoft.com/office/drawing/2014/main" id="{1EF9BCD3-1D90-4F95-8526-1CF44472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384" y="433270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B8C396-7FC6-415B-B1DB-7EE4C92FB8CE}"/>
              </a:ext>
            </a:extLst>
          </p:cNvPr>
          <p:cNvCxnSpPr>
            <a:stCxn id="78" idx="4"/>
            <a:endCxn id="79" idx="7"/>
          </p:cNvCxnSpPr>
          <p:nvPr/>
        </p:nvCxnSpPr>
        <p:spPr>
          <a:xfrm flipH="1">
            <a:off x="7450229" y="1437109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7494DCE-ED81-4425-822B-7B67AC4BE2C2}"/>
              </a:ext>
            </a:extLst>
          </p:cNvPr>
          <p:cNvCxnSpPr>
            <a:stCxn id="79" idx="4"/>
            <a:endCxn id="83" idx="0"/>
          </p:cNvCxnSpPr>
          <p:nvPr/>
        </p:nvCxnSpPr>
        <p:spPr>
          <a:xfrm>
            <a:off x="7288584" y="2046709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165CC11-79BA-44A2-AB23-CE8D150AD061}"/>
              </a:ext>
            </a:extLst>
          </p:cNvPr>
          <p:cNvCxnSpPr>
            <a:stCxn id="82" idx="4"/>
            <a:endCxn id="84" idx="0"/>
          </p:cNvCxnSpPr>
          <p:nvPr/>
        </p:nvCxnSpPr>
        <p:spPr>
          <a:xfrm>
            <a:off x="8964984" y="2961109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25976DA-ACD2-4580-B723-D166990FE4C2}"/>
              </a:ext>
            </a:extLst>
          </p:cNvPr>
          <p:cNvCxnSpPr>
            <a:stCxn id="83" idx="4"/>
            <a:endCxn id="85" idx="0"/>
          </p:cNvCxnSpPr>
          <p:nvPr/>
        </p:nvCxnSpPr>
        <p:spPr>
          <a:xfrm>
            <a:off x="7517184" y="2961109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758201A-2473-472E-B895-845046645056}"/>
              </a:ext>
            </a:extLst>
          </p:cNvPr>
          <p:cNvCxnSpPr>
            <a:stCxn id="82" idx="0"/>
            <a:endCxn id="79" idx="4"/>
          </p:cNvCxnSpPr>
          <p:nvPr/>
        </p:nvCxnSpPr>
        <p:spPr>
          <a:xfrm flipH="1" flipV="1">
            <a:off x="7288584" y="2046709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DD00727-2144-42CD-82F6-6C596FB9C271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6755184" y="2046709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C046426-54C9-42DC-9637-DE3D0311D2EB}"/>
              </a:ext>
            </a:extLst>
          </p:cNvPr>
          <p:cNvCxnSpPr>
            <a:stCxn id="80" idx="4"/>
            <a:endCxn id="81" idx="0"/>
          </p:cNvCxnSpPr>
          <p:nvPr/>
        </p:nvCxnSpPr>
        <p:spPr>
          <a:xfrm>
            <a:off x="6755184" y="2961109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5ABCB85-3BB9-4FD8-94B3-7F9F7A41CB48}"/>
              </a:ext>
            </a:extLst>
          </p:cNvPr>
          <p:cNvCxnSpPr>
            <a:stCxn id="84" idx="4"/>
            <a:endCxn id="86" idx="0"/>
          </p:cNvCxnSpPr>
          <p:nvPr/>
        </p:nvCxnSpPr>
        <p:spPr>
          <a:xfrm>
            <a:off x="8964984" y="3875509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 Box 19">
            <a:extLst>
              <a:ext uri="{FF2B5EF4-FFF2-40B4-BE49-F238E27FC236}">
                <a16:creationId xmlns:a16="http://schemas.microsoft.com/office/drawing/2014/main" id="{4C4AF47A-78A7-463F-B200-7746DC8C8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784" y="827509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0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h=6</a:t>
            </a:r>
          </a:p>
        </p:txBody>
      </p:sp>
      <p:sp>
        <p:nvSpPr>
          <p:cNvPr id="96" name="Text Box 19">
            <a:extLst>
              <a:ext uri="{FF2B5EF4-FFF2-40B4-BE49-F238E27FC236}">
                <a16:creationId xmlns:a16="http://schemas.microsoft.com/office/drawing/2014/main" id="{9C8F421C-B8EC-4AAA-A869-AA754E729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984" y="1415025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1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h=5</a:t>
            </a:r>
          </a:p>
        </p:txBody>
      </p:sp>
      <p:sp>
        <p:nvSpPr>
          <p:cNvPr id="97" name="Text Box 19">
            <a:extLst>
              <a:ext uri="{FF2B5EF4-FFF2-40B4-BE49-F238E27FC236}">
                <a16:creationId xmlns:a16="http://schemas.microsoft.com/office/drawing/2014/main" id="{38A8B4CE-02A5-451B-B214-F45EB4D89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384" y="2351509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2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h=6</a:t>
            </a:r>
          </a:p>
        </p:txBody>
      </p:sp>
      <p:sp>
        <p:nvSpPr>
          <p:cNvPr id="98" name="Text Box 19">
            <a:extLst>
              <a:ext uri="{FF2B5EF4-FFF2-40B4-BE49-F238E27FC236}">
                <a16:creationId xmlns:a16="http://schemas.microsoft.com/office/drawing/2014/main" id="{0F9AD66B-DE07-4E46-9837-72214342F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384" y="3243825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3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h=7</a:t>
            </a:r>
          </a:p>
        </p:txBody>
      </p:sp>
      <p:sp>
        <p:nvSpPr>
          <p:cNvPr id="99" name="Text Box 19">
            <a:extLst>
              <a:ext uri="{FF2B5EF4-FFF2-40B4-BE49-F238E27FC236}">
                <a16:creationId xmlns:a16="http://schemas.microsoft.com/office/drawing/2014/main" id="{7C96EA56-D33F-449C-B08A-C62996351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584" y="2427709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4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h=2</a:t>
            </a:r>
          </a:p>
        </p:txBody>
      </p:sp>
      <p:sp>
        <p:nvSpPr>
          <p:cNvPr id="100" name="Text Box 19">
            <a:extLst>
              <a:ext uri="{FF2B5EF4-FFF2-40B4-BE49-F238E27FC236}">
                <a16:creationId xmlns:a16="http://schemas.microsoft.com/office/drawing/2014/main" id="{0EEE1A63-366F-493A-B4D2-CC7F4CE0B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584" y="3265909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6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h=0</a:t>
            </a:r>
          </a:p>
        </p:txBody>
      </p:sp>
      <p:sp>
        <p:nvSpPr>
          <p:cNvPr id="101" name="Text Box 19">
            <a:extLst>
              <a:ext uri="{FF2B5EF4-FFF2-40B4-BE49-F238E27FC236}">
                <a16:creationId xmlns:a16="http://schemas.microsoft.com/office/drawing/2014/main" id="{15DDEC19-DF1A-4FF8-8C01-DF765D2D5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384" y="2329425"/>
            <a:ext cx="8382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9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102" name="Text Box 19">
            <a:extLst>
              <a:ext uri="{FF2B5EF4-FFF2-40B4-BE49-F238E27FC236}">
                <a16:creationId xmlns:a16="http://schemas.microsoft.com/office/drawing/2014/main" id="{3C0C6AB4-5735-464F-9C5F-DA5C2D9E0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384" y="3320025"/>
            <a:ext cx="9144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10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h=2</a:t>
            </a:r>
          </a:p>
        </p:txBody>
      </p:sp>
      <p:sp>
        <p:nvSpPr>
          <p:cNvPr id="103" name="Text Box 19">
            <a:extLst>
              <a:ext uri="{FF2B5EF4-FFF2-40B4-BE49-F238E27FC236}">
                <a16:creationId xmlns:a16="http://schemas.microsoft.com/office/drawing/2014/main" id="{6AA0CC8E-681C-4BBD-9D34-AB5B9CB1A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384" y="4180309"/>
            <a:ext cx="914400" cy="6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12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h=0</a:t>
            </a:r>
          </a:p>
        </p:txBody>
      </p:sp>
    </p:spTree>
    <p:extLst>
      <p:ext uri="{BB962C8B-B14F-4D97-AF65-F5344CB8AC3E}">
        <p14:creationId xmlns:p14="http://schemas.microsoft.com/office/powerpoint/2010/main" val="34737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A*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8D305-AF2D-4403-B4ED-61972FDD98C5}"/>
              </a:ext>
            </a:extLst>
          </p:cNvPr>
          <p:cNvSpPr txBox="1"/>
          <p:nvPr/>
        </p:nvSpPr>
        <p:spPr>
          <a:xfrm>
            <a:off x="215776" y="1364208"/>
            <a:ext cx="9513143" cy="3849975"/>
          </a:xfrm>
          <a:prstGeom prst="rect">
            <a:avLst/>
          </a:prstGeom>
          <a:noFill/>
        </p:spPr>
        <p:txBody>
          <a:bodyPr wrap="square" lIns="70875" tIns="35438" rIns="70875" bIns="35438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GB" alt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Idea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: avoid expanding paths that are already expensive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Evaluation function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f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 =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g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 + 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h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i="1" dirty="0">
                <a:solidFill>
                  <a:srgbClr val="00B050"/>
                </a:solidFill>
                <a:latin typeface="Calibri" panose="020F0502020204030204" pitchFamily="34" charset="0"/>
              </a:rPr>
              <a:t>g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>
                <a:solidFill>
                  <a:srgbClr val="00B050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) = cost so far to </a:t>
            </a:r>
            <a:r>
              <a:rPr lang="en-GB" altLang="en-US" sz="2400" u="sng" dirty="0">
                <a:solidFill>
                  <a:srgbClr val="00B050"/>
                </a:solidFill>
                <a:latin typeface="Calibri" panose="020F0502020204030204" pitchFamily="34" charset="0"/>
              </a:rPr>
              <a:t>reach</a:t>
            </a:r>
            <a:r>
              <a:rPr lang="en-GB" altLang="en-US" sz="2400" dirty="0">
                <a:solidFill>
                  <a:srgbClr val="00B050"/>
                </a:solidFill>
                <a:latin typeface="Calibri" panose="020F0502020204030204" pitchFamily="34" charset="0"/>
              </a:rPr>
              <a:t> node </a:t>
            </a:r>
            <a:r>
              <a:rPr lang="en-GB" altLang="en-US" sz="2400" i="1" dirty="0">
                <a:solidFill>
                  <a:srgbClr val="00B050"/>
                </a:solidFill>
                <a:latin typeface="Calibri" panose="020F0502020204030204" pitchFamily="34" charset="0"/>
              </a:rPr>
              <a:t>n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h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(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) = estimated cost of cheapest path </a:t>
            </a:r>
            <a:r>
              <a:rPr lang="en-GB" altLang="en-US" sz="2400" u="sng" dirty="0">
                <a:solidFill>
                  <a:srgbClr val="0000FF"/>
                </a:solidFill>
                <a:latin typeface="Calibri" panose="020F0502020204030204" pitchFamily="34" charset="0"/>
              </a:rPr>
              <a:t>from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i="1" dirty="0">
                <a:solidFill>
                  <a:srgbClr val="0000FF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 to goal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f(n) = estimated total cost of cheapest path </a:t>
            </a:r>
            <a:r>
              <a:rPr lang="en-GB" altLang="en-US" sz="2400" u="sng" dirty="0">
                <a:solidFill>
                  <a:srgbClr val="FF0000"/>
                </a:solidFill>
                <a:latin typeface="Calibri" panose="020F0502020204030204" pitchFamily="34" charset="0"/>
              </a:rPr>
              <a:t>through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GB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to goal</a:t>
            </a:r>
          </a:p>
          <a:p>
            <a:pPr>
              <a:spcBef>
                <a:spcPts val="0"/>
              </a:spcBef>
              <a:defRPr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</a:p>
          <a:p>
            <a:pPr>
              <a:spcBef>
                <a:spcPts val="0"/>
              </a:spcBef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9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A* Search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CC9DF742-3B8E-4091-B000-50A9F73336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5816" y="909737"/>
            <a:ext cx="8432056" cy="596644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apply goal test when we generate a node?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when we select node for expansion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9C62333-B7A1-4393-81A3-0B4AE866F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536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974A68C-6DEB-4604-A913-AB555D2BB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336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17FB72DD-001C-401A-9DAA-D27908B93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336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12811885-9E32-4DAE-865F-FF0351872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936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9B06657E-7AA8-4970-96CF-609EB5058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5936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46654DA8-4D79-4C7D-9800-C80E36EC7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5136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5826F3C6-BE72-4583-B646-4EC10D10E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136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B9B0B99-DCD4-434B-A175-C51A8EF2CE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5936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B2309B8E-ED55-4F34-9A9D-4368C49A9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936" y="2667000"/>
            <a:ext cx="4572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697FB2-E578-4474-8C14-A33B98867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136" y="4433888"/>
            <a:ext cx="4572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0F5C5099-F940-4755-BB37-0E656B1AA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136" y="2681288"/>
            <a:ext cx="4572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E0E541DA-7C91-43EA-8641-012EE9562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936" y="4419600"/>
            <a:ext cx="4572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131F9561-4EF4-494C-973B-4FB120151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336" y="5040870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g = 2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1</a:t>
            </a: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245E4430-C41B-48A5-96DA-BD4D82A10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50" y="1835888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g = 2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2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A70A8D7B-4C60-4FBF-A20F-513E58C4C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322" y="4046550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g = 5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0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71A0A2F9-F292-4129-8A9C-7EEAAF399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347" y="3417257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g = 0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3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3B3A40CF-5342-4B0B-B194-F48CB557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051" y="2817182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>
                <a:solidFill>
                  <a:srgbClr val="00B050"/>
                </a:solidFill>
                <a:latin typeface="Calibri"/>
                <a:cs typeface="Calibri"/>
              </a:rPr>
              <a:t>g = 4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0</a:t>
            </a:r>
          </a:p>
        </p:txBody>
      </p:sp>
    </p:spTree>
    <p:extLst>
      <p:ext uri="{BB962C8B-B14F-4D97-AF65-F5344CB8AC3E}">
        <p14:creationId xmlns:p14="http://schemas.microsoft.com/office/powerpoint/2010/main" val="41221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6">
            <a:extLst>
              <a:ext uri="{FF2B5EF4-FFF2-40B4-BE49-F238E27FC236}">
                <a16:creationId xmlns:a16="http://schemas.microsoft.com/office/drawing/2014/main" id="{379382A7-714E-490C-A79D-8C034C3512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4736" y="5181599"/>
            <a:ext cx="8326016" cy="17665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Calibri"/>
                <a:cs typeface="Calibri"/>
              </a:rPr>
              <a:t>Estimated cost &gt; actual cost!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E0BCAA08-E481-4330-A0D5-CE47919E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136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2C31F6A-A075-40AE-883C-F40A9C64E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936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3DDBF50-2AD9-4CAD-BA78-F97C7674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36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E2D6649-26B7-43DF-8B59-F8A69E4D9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136" y="1752599"/>
            <a:ext cx="4572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118CFD28-DBCF-4499-81FD-18B284D76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536" y="1752599"/>
            <a:ext cx="457200" cy="49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D958767B-72D8-4726-9250-C2B1B08E4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446" y="3038659"/>
            <a:ext cx="762000" cy="818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solidFill>
                  <a:srgbClr val="00B050"/>
                </a:solidFill>
                <a:latin typeface="Calibri"/>
                <a:cs typeface="Calibri"/>
              </a:rPr>
              <a:t>g = 0</a:t>
            </a:r>
          </a:p>
          <a:p>
            <a:pPr>
              <a:spcBef>
                <a:spcPct val="50000"/>
              </a:spcBef>
            </a:pP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 =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</a:p>
        </p:txBody>
      </p:sp>
      <p:cxnSp>
        <p:nvCxnSpPr>
          <p:cNvPr id="13" name="Curved Connector 25">
            <a:extLst>
              <a:ext uri="{FF2B5EF4-FFF2-40B4-BE49-F238E27FC236}">
                <a16:creationId xmlns:a16="http://schemas.microsoft.com/office/drawing/2014/main" id="{E93E4E29-126C-4652-B8C5-6EB6CE3BE3EA}"/>
              </a:ext>
            </a:extLst>
          </p:cNvPr>
          <p:cNvCxnSpPr>
            <a:stCxn id="6" idx="2"/>
            <a:endCxn id="5" idx="2"/>
          </p:cNvCxnSpPr>
          <p:nvPr/>
        </p:nvCxnSpPr>
        <p:spPr>
          <a:xfrm rot="16200000" flipH="1">
            <a:off x="4503786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27">
            <a:extLst>
              <a:ext uri="{FF2B5EF4-FFF2-40B4-BE49-F238E27FC236}">
                <a16:creationId xmlns:a16="http://schemas.microsoft.com/office/drawing/2014/main" id="{01DE2D91-EED3-4956-9248-AE65A5B06A78}"/>
              </a:ext>
            </a:extLst>
          </p:cNvPr>
          <p:cNvCxnSpPr>
            <a:stCxn id="6" idx="0"/>
            <a:endCxn id="4" idx="1"/>
          </p:cNvCxnSpPr>
          <p:nvPr/>
        </p:nvCxnSpPr>
        <p:spPr>
          <a:xfrm rot="5400000" flipH="1" flipV="1">
            <a:off x="2379712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7">
            <a:extLst>
              <a:ext uri="{FF2B5EF4-FFF2-40B4-BE49-F238E27FC236}">
                <a16:creationId xmlns:a16="http://schemas.microsoft.com/office/drawing/2014/main" id="{A642D8A6-D6C5-487B-99E0-9D31E93932A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865736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16B7C9-21C8-4E4D-818B-B55DD092ADC8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Admissible Heuristics</a:t>
            </a:r>
          </a:p>
        </p:txBody>
      </p:sp>
      <p:sp>
        <p:nvSpPr>
          <p:cNvPr id="18" name="Text Box 26">
            <a:extLst>
              <a:ext uri="{FF2B5EF4-FFF2-40B4-BE49-F238E27FC236}">
                <a16:creationId xmlns:a16="http://schemas.microsoft.com/office/drawing/2014/main" id="{1F2A119D-CEA2-4481-979A-BD705B1E6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1979" y="3695698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g = 5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0</a:t>
            </a: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664F9737-47DA-4B31-845D-8AD5BF89A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171" y="921264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g = 1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6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60B6B43E-6F1A-4969-85E6-842D1400F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6758" y="2349241"/>
            <a:ext cx="914400" cy="7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>
                <a:solidFill>
                  <a:srgbClr val="00B050"/>
                </a:solidFill>
                <a:latin typeface="Calibri"/>
                <a:cs typeface="Calibri"/>
              </a:rPr>
              <a:t>g = 4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h = 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E02A48-11F2-426B-8AB5-847CFC828C1B}"/>
              </a:ext>
            </a:extLst>
          </p:cNvPr>
          <p:cNvGrpSpPr/>
          <p:nvPr/>
        </p:nvGrpSpPr>
        <p:grpSpPr>
          <a:xfrm>
            <a:off x="4968304" y="1043533"/>
            <a:ext cx="1584176" cy="709066"/>
            <a:chOff x="4968304" y="1043533"/>
            <a:chExt cx="1584176" cy="70906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4C55CA-2E42-4ABA-A6E4-58BEBF4B80AB}"/>
                </a:ext>
              </a:extLst>
            </p:cNvPr>
            <p:cNvCxnSpPr/>
            <p:nvPr/>
          </p:nvCxnSpPr>
          <p:spPr bwMode="auto">
            <a:xfrm flipH="1">
              <a:off x="4968304" y="1043533"/>
              <a:ext cx="1584176" cy="43204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4A1BBF-61BE-455D-9571-E1D64144638F}"/>
                </a:ext>
              </a:extLst>
            </p:cNvPr>
            <p:cNvCxnSpPr>
              <a:cxnSpLocks/>
              <a:endCxn id="8" idx="0"/>
            </p:cNvCxnSpPr>
            <p:nvPr/>
          </p:nvCxnSpPr>
          <p:spPr bwMode="auto">
            <a:xfrm flipH="1">
              <a:off x="6542136" y="1043533"/>
              <a:ext cx="10344" cy="70906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128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2" y="1609844"/>
            <a:ext cx="5076440" cy="3085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5508029"/>
            <a:ext cx="10080624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Together, initial state, actions, and transition model define </a:t>
            </a:r>
            <a:r>
              <a:rPr lang="en-GB" sz="2000" dirty="0">
                <a:solidFill>
                  <a:srgbClr val="0000FF"/>
                </a:solidFill>
              </a:rPr>
              <a:t>state space</a:t>
            </a:r>
            <a:r>
              <a:rPr lang="en-GB" sz="2000" dirty="0">
                <a:solidFill>
                  <a:schemeClr val="tx1"/>
                </a:solidFill>
              </a:rPr>
              <a:t> of the problem: set of all states reachable from the initial state by any sequence of actions.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The state space forms a directed network or </a:t>
            </a:r>
            <a:r>
              <a:rPr lang="en-GB" sz="2000" dirty="0">
                <a:solidFill>
                  <a:srgbClr val="0000FF"/>
                </a:solidFill>
              </a:rPr>
              <a:t>graph</a:t>
            </a:r>
            <a:r>
              <a:rPr lang="en-GB" sz="2000" dirty="0">
                <a:solidFill>
                  <a:schemeClr val="tx1"/>
                </a:solidFill>
              </a:rPr>
              <a:t> in which the </a:t>
            </a:r>
            <a:r>
              <a:rPr lang="en-GB" sz="2000" u="sng" dirty="0">
                <a:solidFill>
                  <a:schemeClr val="tx1"/>
                </a:solidFill>
              </a:rPr>
              <a:t>nodes are states</a:t>
            </a:r>
            <a:r>
              <a:rPr lang="en-GB" sz="2000" dirty="0">
                <a:solidFill>
                  <a:schemeClr val="tx1"/>
                </a:solidFill>
              </a:rPr>
              <a:t> and the </a:t>
            </a:r>
            <a:r>
              <a:rPr lang="en-GB" sz="2000" u="sng" dirty="0">
                <a:solidFill>
                  <a:schemeClr val="tx1"/>
                </a:solidFill>
              </a:rPr>
              <a:t>links between nodes are actions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 </a:t>
            </a:r>
            <a:r>
              <a:rPr lang="en-GB" sz="2000" dirty="0">
                <a:solidFill>
                  <a:srgbClr val="0000FF"/>
                </a:solidFill>
              </a:rPr>
              <a:t>path</a:t>
            </a:r>
            <a:r>
              <a:rPr lang="en-GB" sz="2000" dirty="0">
                <a:solidFill>
                  <a:schemeClr val="tx1"/>
                </a:solidFill>
              </a:rPr>
              <a:t> in state space is a </a:t>
            </a:r>
            <a:r>
              <a:rPr lang="en-GB" sz="2000" u="sng" dirty="0">
                <a:solidFill>
                  <a:schemeClr val="tx1"/>
                </a:solidFill>
              </a:rPr>
              <a:t>sequence of states connected by a sequence of actions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28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F16B7C9-21C8-4E4D-818B-B55DD092ADC8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Admissible Heuristics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07C4844-3269-42D3-8067-D503628B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633" y="1600606"/>
            <a:ext cx="3895632" cy="28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884A9DE-56CE-41DD-937B-F7606417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360" y="1559156"/>
            <a:ext cx="3840163" cy="2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CBF623-BCA6-4BDE-998C-3AEED317A11F}"/>
              </a:ext>
            </a:extLst>
          </p:cNvPr>
          <p:cNvSpPr txBox="1"/>
          <p:nvPr/>
        </p:nvSpPr>
        <p:spPr>
          <a:xfrm>
            <a:off x="-10964" y="4746279"/>
            <a:ext cx="5051276" cy="103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Inadmissible (pessimistic) heuristics break optimality by trapping good plans on the frontier (fringe)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F6A4B-EA31-4571-A643-59EA9B3101F0}"/>
              </a:ext>
            </a:extLst>
          </p:cNvPr>
          <p:cNvSpPr txBox="1"/>
          <p:nvPr/>
        </p:nvSpPr>
        <p:spPr>
          <a:xfrm>
            <a:off x="5029348" y="4767003"/>
            <a:ext cx="5051276" cy="103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2249659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Admissible Heuristics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53DCE-B0F2-4CDC-8F8E-93B6439F6B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6364" y="971525"/>
            <a:ext cx="9407896" cy="6120680"/>
          </a:xfrm>
        </p:spPr>
        <p:txBody>
          <a:bodyPr/>
          <a:lstStyle/>
          <a:p>
            <a:pPr eaLnBrk="1" hangingPunct="1"/>
            <a:r>
              <a:rPr lang="en-US" sz="2400" dirty="0"/>
              <a:t>A heuristic 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dirty="0"/>
              <a:t> is </a:t>
            </a:r>
            <a:r>
              <a:rPr lang="en-US" sz="2400" i="1" dirty="0">
                <a:solidFill>
                  <a:srgbClr val="C00000"/>
                </a:solidFill>
              </a:rPr>
              <a:t>admissible</a:t>
            </a:r>
            <a:r>
              <a:rPr lang="en-US" sz="2400" i="1" dirty="0"/>
              <a:t> </a:t>
            </a:r>
            <a:r>
              <a:rPr lang="en-US" sz="2400" dirty="0"/>
              <a:t>(optimistic) if: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200" dirty="0"/>
          </a:p>
          <a:p>
            <a:pPr eaLnBrk="1" hangingPunct="1"/>
            <a:r>
              <a:rPr lang="en-GB" sz="2400" dirty="0"/>
              <a:t>So an admissible heuristic never overestimates the cost to reach the goal; it is optimistic.</a:t>
            </a:r>
          </a:p>
          <a:p>
            <a:pPr eaLnBrk="1" hangingPunct="1"/>
            <a:r>
              <a:rPr lang="en-GB" sz="2400" dirty="0"/>
              <a:t>Example: </a:t>
            </a:r>
            <a:r>
              <a:rPr lang="en-GB" sz="2400" dirty="0" err="1"/>
              <a:t>h_SLD</a:t>
            </a:r>
            <a:r>
              <a:rPr lang="en-GB" sz="2400" dirty="0"/>
              <a:t>(n) (never overestimates the actual road distance)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Coming up with admissible heuristics is most of what’s involved in using A* in practice.</a:t>
            </a:r>
          </a:p>
        </p:txBody>
      </p:sp>
      <p:pic>
        <p:nvPicPr>
          <p:cNvPr id="5" name="Picture 4" descr="txp_fig">
            <a:extLst>
              <a:ext uri="{FF2B5EF4-FFF2-40B4-BE49-F238E27FC236}">
                <a16:creationId xmlns:a16="http://schemas.microsoft.com/office/drawing/2014/main" id="{F95BFFCF-BB9A-4DE8-BD44-2EDB0860F6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463955" y="1547589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6" name="Picture 8" descr="txp_fig">
            <a:extLst>
              <a:ext uri="{FF2B5EF4-FFF2-40B4-BE49-F238E27FC236}">
                <a16:creationId xmlns:a16="http://schemas.microsoft.com/office/drawing/2014/main" id="{0B0A4AD0-94FC-4255-A201-6DC7B38F7D5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5936" y="2339677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14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F16B7C9-21C8-4E4D-818B-B55DD092ADC8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Consistent Heuristics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A4C1775C-383C-4C01-842E-8248441D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105" y="683493"/>
            <a:ext cx="6020555" cy="67687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Calibri"/>
                <a:cs typeface="Calibri"/>
              </a:rPr>
              <a:t>A heuristic is consistent if: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Calibri"/>
                <a:cs typeface="Calibri"/>
              </a:rPr>
              <a:t>	for every node n, every successor n’ of n was generated by any action so that:   </a:t>
            </a:r>
          </a:p>
          <a:p>
            <a:pPr algn="ctr">
              <a:lnSpc>
                <a:spcPct val="150000"/>
              </a:lnSpc>
            </a:pPr>
            <a:r>
              <a:rPr lang="en-GB" sz="2400" i="1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lang="en-GB"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lang="en-GB" sz="2400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lang="en-GB"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lang="en-GB" sz="2400" dirty="0">
                <a:latin typeface="Calibri"/>
                <a:cs typeface="Calibri"/>
              </a:rPr>
              <a:t> ≤ cost(</a:t>
            </a:r>
            <a:r>
              <a:rPr lang="en-GB" sz="2400" i="1" dirty="0">
                <a:latin typeface="Calibri"/>
                <a:cs typeface="Calibri"/>
              </a:rPr>
              <a:t>n</a:t>
            </a:r>
            <a:r>
              <a:rPr lang="en-GB" sz="2400" dirty="0">
                <a:latin typeface="Calibri"/>
                <a:cs typeface="Calibri"/>
              </a:rPr>
              <a:t> to </a:t>
            </a:r>
            <a:r>
              <a:rPr lang="en-GB" sz="2400" i="1" dirty="0">
                <a:latin typeface="Calibri"/>
                <a:cs typeface="Calibri"/>
              </a:rPr>
              <a:t>n</a:t>
            </a:r>
            <a:r>
              <a:rPr lang="en-GB" sz="2400" dirty="0">
                <a:latin typeface="Calibri"/>
                <a:cs typeface="Calibri"/>
              </a:rPr>
              <a:t>’) + </a:t>
            </a:r>
            <a:r>
              <a:rPr lang="en-GB" sz="2400" i="1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lang="en-GB" sz="24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lang="en-GB" sz="2400" i="1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lang="en-GB" sz="2400" dirty="0">
                <a:solidFill>
                  <a:srgbClr val="0000FF"/>
                </a:solidFill>
                <a:latin typeface="Calibri"/>
                <a:cs typeface="Calibri"/>
              </a:rPr>
              <a:t>’)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Calibri"/>
                <a:cs typeface="Calibri"/>
              </a:rPr>
              <a:t>f(n') = g(n') + h(n')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Calibri"/>
                <a:cs typeface="Calibri"/>
              </a:rPr>
              <a:t>      	       = g(n) + cost(</a:t>
            </a:r>
            <a:r>
              <a:rPr lang="en-GB" sz="2400" i="1" dirty="0">
                <a:latin typeface="Calibri"/>
                <a:cs typeface="Calibri"/>
              </a:rPr>
              <a:t>n</a:t>
            </a:r>
            <a:r>
              <a:rPr lang="en-GB" sz="2400" dirty="0">
                <a:latin typeface="Calibri"/>
                <a:cs typeface="Calibri"/>
              </a:rPr>
              <a:t> to </a:t>
            </a:r>
            <a:r>
              <a:rPr lang="en-GB" sz="2400" i="1" dirty="0">
                <a:latin typeface="Calibri"/>
                <a:cs typeface="Calibri"/>
              </a:rPr>
              <a:t>n</a:t>
            </a:r>
            <a:r>
              <a:rPr lang="en-GB" sz="2400" dirty="0">
                <a:latin typeface="Calibri"/>
                <a:cs typeface="Calibri"/>
              </a:rPr>
              <a:t>’) + h(n')  ≥ g(n) + h(n)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Calibri"/>
                <a:cs typeface="Calibri"/>
              </a:rPr>
              <a:t> f(n') ≥ f(n)</a:t>
            </a:r>
          </a:p>
          <a:p>
            <a:pPr>
              <a:lnSpc>
                <a:spcPct val="150000"/>
              </a:lnSpc>
            </a:pPr>
            <a:endParaRPr lang="en-GB" sz="1050" dirty="0">
              <a:latin typeface="Calibri"/>
              <a:cs typeface="Calibri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Calibri"/>
                <a:cs typeface="Calibri"/>
                <a:sym typeface="Symbol" panose="05050102010706020507" pitchFamily="18" charset="2"/>
              </a:rPr>
              <a:t></a:t>
            </a:r>
            <a:r>
              <a:rPr lang="en-GB" sz="2400" dirty="0">
                <a:latin typeface="Calibri"/>
                <a:cs typeface="Calibri"/>
              </a:rPr>
              <a:t> f(n) is non-decreasing along any path.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A69B07-9277-432C-8DDD-0DA237931B4C}"/>
              </a:ext>
            </a:extLst>
          </p:cNvPr>
          <p:cNvCxnSpPr>
            <a:endCxn id="23" idx="1"/>
          </p:cNvCxnSpPr>
          <p:nvPr/>
        </p:nvCxnSpPr>
        <p:spPr>
          <a:xfrm>
            <a:off x="1026393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CF0E31-E2C2-418F-AC00-AC936D0765FD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2474192" y="3500439"/>
            <a:ext cx="0" cy="1528761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5">
            <a:extLst>
              <a:ext uri="{FF2B5EF4-FFF2-40B4-BE49-F238E27FC236}">
                <a16:creationId xmlns:a16="http://schemas.microsoft.com/office/drawing/2014/main" id="{2488DC63-7535-430D-9356-1063E416D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592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C65B03-71D8-4A94-BB9D-F33CCB570A2A}"/>
              </a:ext>
            </a:extLst>
          </p:cNvPr>
          <p:cNvSpPr/>
          <p:nvPr/>
        </p:nvSpPr>
        <p:spPr>
          <a:xfrm>
            <a:off x="111992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i="1" dirty="0">
                <a:latin typeface="Calibri"/>
                <a:cs typeface="Calibri"/>
              </a:rPr>
              <a:t>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3853D4-A713-47C4-9963-7C267F9E7717}"/>
              </a:ext>
            </a:extLst>
          </p:cNvPr>
          <p:cNvSpPr/>
          <p:nvPr/>
        </p:nvSpPr>
        <p:spPr>
          <a:xfrm>
            <a:off x="2016992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i="1" dirty="0">
                <a:latin typeface="Calibri"/>
                <a:cs typeface="Calibri"/>
              </a:rPr>
              <a:t>n</a:t>
            </a:r>
            <a:r>
              <a:rPr lang="en-US" sz="2800" b="1" dirty="0">
                <a:latin typeface="Calibri"/>
                <a:cs typeface="Calibri"/>
              </a:rPr>
              <a:t>’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C1C261-01D6-45C1-84B3-4920FAEA3CC6}"/>
              </a:ext>
            </a:extLst>
          </p:cNvPr>
          <p:cNvSpPr/>
          <p:nvPr/>
        </p:nvSpPr>
        <p:spPr>
          <a:xfrm>
            <a:off x="2016992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C5534D62-15CF-475E-92A7-DEC89149E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992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818584-1CBE-4D1C-AD9A-B3B41C07FBB5}"/>
              </a:ext>
            </a:extLst>
          </p:cNvPr>
          <p:cNvCxnSpPr>
            <a:stCxn id="22" idx="5"/>
            <a:endCxn id="24" idx="1"/>
          </p:cNvCxnSpPr>
          <p:nvPr/>
        </p:nvCxnSpPr>
        <p:spPr>
          <a:xfrm>
            <a:off x="892481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4412BE-3059-45F6-971E-7C030E0E5929}"/>
              </a:ext>
            </a:extLst>
          </p:cNvPr>
          <p:cNvCxnSpPr>
            <a:stCxn id="22" idx="6"/>
            <a:endCxn id="23" idx="1"/>
          </p:cNvCxnSpPr>
          <p:nvPr/>
        </p:nvCxnSpPr>
        <p:spPr>
          <a:xfrm>
            <a:off x="1026392" y="2281239"/>
            <a:ext cx="1124511" cy="438711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9">
            <a:extLst>
              <a:ext uri="{FF2B5EF4-FFF2-40B4-BE49-F238E27FC236}">
                <a16:creationId xmlns:a16="http://schemas.microsoft.com/office/drawing/2014/main" id="{CF019D6F-DCB4-440A-A48B-5F24F5328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92" y="3526285"/>
            <a:ext cx="700829" cy="43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400" b="1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400" b="1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8DB193CF-6714-4ECF-B4A3-D94968D24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722" y="3963864"/>
            <a:ext cx="780979" cy="43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’)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416A0AE8-EB19-4218-AA80-611357E9D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375" y="1917082"/>
            <a:ext cx="1702834" cy="43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Calibri"/>
                <a:cs typeface="Calibri"/>
              </a:rPr>
              <a:t>cost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(n to </a:t>
            </a:r>
            <a:r>
              <a:rPr lang="en-US" sz="2400" b="1" i="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706292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Optimality of A* Tree Search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F8CFD249-C47E-470A-9D9E-B2BA0E4C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5033" y="1342164"/>
            <a:ext cx="4648626" cy="3348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ABAE9B-1914-4FE5-A43A-82F1244BEFAC}"/>
              </a:ext>
            </a:extLst>
          </p:cNvPr>
          <p:cNvSpPr txBox="1"/>
          <p:nvPr/>
        </p:nvSpPr>
        <p:spPr>
          <a:xfrm>
            <a:off x="498326" y="5147989"/>
            <a:ext cx="908397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00FF"/>
                </a:solidFill>
              </a:rPr>
              <a:t>Theorem: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FF"/>
                </a:solidFill>
              </a:rPr>
              <a:t>If </a:t>
            </a:r>
            <a:r>
              <a:rPr lang="en-GB" sz="2400" i="1" dirty="0">
                <a:solidFill>
                  <a:srgbClr val="0000FF"/>
                </a:solidFill>
              </a:rPr>
              <a:t>h</a:t>
            </a:r>
            <a:r>
              <a:rPr lang="en-GB" sz="2400" dirty="0">
                <a:solidFill>
                  <a:srgbClr val="0000FF"/>
                </a:solidFill>
              </a:rPr>
              <a:t>(</a:t>
            </a:r>
            <a:r>
              <a:rPr lang="en-GB" sz="2400" i="1" dirty="0">
                <a:solidFill>
                  <a:srgbClr val="0000FF"/>
                </a:solidFill>
              </a:rPr>
              <a:t>n</a:t>
            </a:r>
            <a:r>
              <a:rPr lang="en-GB" sz="2400" dirty="0">
                <a:solidFill>
                  <a:srgbClr val="0000FF"/>
                </a:solidFill>
              </a:rPr>
              <a:t>) is admissible, A* using TREE-SEARCH is optimal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FF"/>
                </a:solidFill>
              </a:rPr>
              <a:t>If </a:t>
            </a:r>
            <a:r>
              <a:rPr lang="en-GB" sz="2400" i="1" dirty="0">
                <a:solidFill>
                  <a:srgbClr val="0000FF"/>
                </a:solidFill>
              </a:rPr>
              <a:t>h</a:t>
            </a:r>
            <a:r>
              <a:rPr lang="en-GB" sz="2400" dirty="0">
                <a:solidFill>
                  <a:srgbClr val="0000FF"/>
                </a:solidFill>
              </a:rPr>
              <a:t>(</a:t>
            </a:r>
            <a:r>
              <a:rPr lang="en-GB" sz="2400" i="1" dirty="0">
                <a:solidFill>
                  <a:srgbClr val="0000FF"/>
                </a:solidFill>
              </a:rPr>
              <a:t>n</a:t>
            </a:r>
            <a:r>
              <a:rPr lang="en-GB" sz="2400" dirty="0">
                <a:solidFill>
                  <a:srgbClr val="0000FF"/>
                </a:solidFill>
              </a:rPr>
              <a:t>) is consistent, A* using GRAPH-SEARCH is optimal</a:t>
            </a:r>
          </a:p>
        </p:txBody>
      </p:sp>
    </p:spTree>
    <p:extLst>
      <p:ext uri="{BB962C8B-B14F-4D97-AF65-F5344CB8AC3E}">
        <p14:creationId xmlns:p14="http://schemas.microsoft.com/office/powerpoint/2010/main" val="306000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E6CB71-5608-4C40-B1B2-C56FF51415D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A* Search</a:t>
            </a:r>
          </a:p>
        </p:txBody>
      </p:sp>
      <p:pic>
        <p:nvPicPr>
          <p:cNvPr id="3" name="Empty-UCS.mp4">
            <a:hlinkClick r:id="" action="ppaction://media"/>
            <a:extLst>
              <a:ext uri="{FF2B5EF4-FFF2-40B4-BE49-F238E27FC236}">
                <a16:creationId xmlns:a16="http://schemas.microsoft.com/office/drawing/2014/main" id="{AE39D89B-49CD-4FDA-920C-B8E86EDCB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39" y="1979635"/>
            <a:ext cx="3320473" cy="2783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86DEE4DE-B898-4C34-93AE-34AA5B86F7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69112" y="1979635"/>
            <a:ext cx="3320472" cy="2783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Empty-astar.mp4">
            <a:hlinkClick r:id="" action="ppaction://media"/>
            <a:extLst>
              <a:ext uri="{FF2B5EF4-FFF2-40B4-BE49-F238E27FC236}">
                <a16:creationId xmlns:a16="http://schemas.microsoft.com/office/drawing/2014/main" id="{41F6DB0F-430D-4C2E-812B-B25A35419CB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1517" y="1979636"/>
            <a:ext cx="3320469" cy="2783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959A2-6103-4435-BA96-21ACE610AFB4}"/>
              </a:ext>
            </a:extLst>
          </p:cNvPr>
          <p:cNvSpPr txBox="1"/>
          <p:nvPr/>
        </p:nvSpPr>
        <p:spPr>
          <a:xfrm>
            <a:off x="48638" y="4763341"/>
            <a:ext cx="9983347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                   UCS                                     Greedy                                        A*</a:t>
            </a:r>
          </a:p>
        </p:txBody>
      </p:sp>
    </p:spTree>
    <p:extLst>
      <p:ext uri="{BB962C8B-B14F-4D97-AF65-F5344CB8AC3E}">
        <p14:creationId xmlns:p14="http://schemas.microsoft.com/office/powerpoint/2010/main" val="20062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042F20-7644-467F-921A-F4A171C780A3}"/>
              </a:ext>
            </a:extLst>
          </p:cNvPr>
          <p:cNvSpPr txBox="1"/>
          <p:nvPr/>
        </p:nvSpPr>
        <p:spPr>
          <a:xfrm>
            <a:off x="39138" y="1763613"/>
            <a:ext cx="5001173" cy="198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defRPr/>
            </a:pP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Stuart Russell, Peter </a:t>
            </a:r>
            <a:r>
              <a:rPr lang="en-GB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Norvig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: </a:t>
            </a:r>
            <a:r>
              <a:rPr lang="en-GB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Artificial Intelligence A Modern Approach </a:t>
            </a:r>
          </a:p>
          <a:p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sz="2400" b="1" dirty="0">
                <a:solidFill>
                  <a:srgbClr val="FF0000"/>
                </a:solidFill>
              </a:rPr>
              <a:t>Chapter 3</a:t>
            </a:r>
          </a:p>
        </p:txBody>
      </p:sp>
      <p:pic>
        <p:nvPicPr>
          <p:cNvPr id="11" name="Picture 2" descr="Image result for Stuart Russell, Peter Norvig: Artificial Intelligence A Modern Approach">
            <a:extLst>
              <a:ext uri="{FF2B5EF4-FFF2-40B4-BE49-F238E27FC236}">
                <a16:creationId xmlns:a16="http://schemas.microsoft.com/office/drawing/2014/main" id="{7090ECB2-8F2E-4714-864F-C8FB6BBE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74" y="1280045"/>
            <a:ext cx="4762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25894-AFD4-403E-B681-4FB2DC76784C}"/>
              </a:ext>
            </a:extLst>
          </p:cNvPr>
          <p:cNvSpPr txBox="1"/>
          <p:nvPr/>
        </p:nvSpPr>
        <p:spPr>
          <a:xfrm>
            <a:off x="-10964" y="0"/>
            <a:ext cx="1008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Recommended reading</a:t>
            </a:r>
          </a:p>
        </p:txBody>
      </p:sp>
    </p:spTree>
    <p:extLst>
      <p:ext uri="{BB962C8B-B14F-4D97-AF65-F5344CB8AC3E}">
        <p14:creationId xmlns:p14="http://schemas.microsoft.com/office/powerpoint/2010/main" val="1241128754"/>
      </p:ext>
    </p:extLst>
  </p:cSld>
  <p:clrMapOvr>
    <a:masterClrMapping/>
  </p:clrMapOvr>
  <p:transition spd="slow">
    <p:cover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236240"/>
            <a:ext cx="10080625" cy="354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54070" tIns="45203" rIns="54070" bIns="27035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0" algn="l"/>
                <a:tab pos="269701" algn="l"/>
                <a:tab pos="539620" algn="l"/>
                <a:tab pos="809539" algn="l"/>
                <a:tab pos="1079458" algn="l"/>
                <a:tab pos="1349376" algn="l"/>
                <a:tab pos="1619295" algn="l"/>
                <a:tab pos="1889212" algn="l"/>
                <a:tab pos="2159131" algn="l"/>
                <a:tab pos="2429049" algn="l"/>
                <a:tab pos="2698968" algn="l"/>
                <a:tab pos="2968886" algn="l"/>
                <a:tab pos="3238805" algn="l"/>
                <a:tab pos="3508723" algn="l"/>
                <a:tab pos="3778642" algn="l"/>
                <a:tab pos="4048560" algn="l"/>
                <a:tab pos="4318479" algn="l"/>
                <a:tab pos="4588397" algn="l"/>
                <a:tab pos="4858315" algn="l"/>
                <a:tab pos="5128234" algn="l"/>
                <a:tab pos="5398153" algn="l"/>
              </a:tabLst>
              <a:defRPr/>
            </a:pPr>
            <a:r>
              <a:rPr lang="de-DE" b="1" spc="9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Lucida Sans Unicode" pitchFamily="2"/>
                <a:cs typeface="Lucida Sans Unicode" pitchFamily="2"/>
              </a:rPr>
              <a:t>AI Lecture 1: Module overview and introduction to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71423-3BCE-0142-B2B8-52D779311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2153" y="777317"/>
            <a:ext cx="9768719" cy="612349"/>
          </a:xfrm>
        </p:spPr>
        <p:txBody>
          <a:bodyPr rIns="128834"/>
          <a:lstStyle/>
          <a:p>
            <a:pPr>
              <a:defRPr/>
            </a:pPr>
            <a:r>
              <a:rPr lang="en-GB" sz="2800" dirty="0"/>
              <a:t>Example Problem: Travelling in Romania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3B37-2D67-48A0-B73B-3291729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16" y="1331565"/>
            <a:ext cx="7560593" cy="459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C7A20-E88F-4D9F-A2C5-9A9893E1F120}"/>
              </a:ext>
            </a:extLst>
          </p:cNvPr>
          <p:cNvSpPr txBox="1"/>
          <p:nvPr/>
        </p:nvSpPr>
        <p:spPr>
          <a:xfrm>
            <a:off x="0" y="6209696"/>
            <a:ext cx="10080624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The </a:t>
            </a:r>
            <a:r>
              <a:rPr lang="en-GB" sz="2000" dirty="0">
                <a:solidFill>
                  <a:srgbClr val="0000FF"/>
                </a:solidFill>
              </a:rPr>
              <a:t>goal test</a:t>
            </a:r>
            <a:r>
              <a:rPr lang="en-GB" sz="2000" dirty="0">
                <a:solidFill>
                  <a:schemeClr val="tx1"/>
                </a:solidFill>
              </a:rPr>
              <a:t>, determines whether a given state is a goal state.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e.g., </a:t>
            </a:r>
            <a:r>
              <a:rPr lang="en-GB" sz="2000" i="1" dirty="0">
                <a:solidFill>
                  <a:srgbClr val="0000FF"/>
                </a:solidFill>
              </a:rPr>
              <a:t>{In(Bucharest)}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</TotalTime>
  <Words>3925</Words>
  <Application>Microsoft Macintosh PowerPoint</Application>
  <PresentationFormat>Custom</PresentationFormat>
  <Paragraphs>870</Paragraphs>
  <Slides>86</Slides>
  <Notes>58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SimSun</vt:lpstr>
      <vt:lpstr>Arial</vt:lpstr>
      <vt:lpstr>Calibri</vt:lpstr>
      <vt:lpstr>Helvetica Neue Light</vt:lpstr>
      <vt:lpstr>Lucida Sans Unicode</vt:lpstr>
      <vt:lpstr>Symbol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Problem-solving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BFS</vt:lpstr>
      <vt:lpstr>BFS</vt:lpstr>
      <vt:lpstr>DFS</vt:lpstr>
      <vt:lpstr>BFS with Deep/Shallow Water</vt:lpstr>
      <vt:lpstr>DFS with Deep/Shallow Water</vt:lpstr>
      <vt:lpstr>UCS with Deep/Shallow Water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slides</dc:title>
  <dc:creator>Christian Sauer</dc:creator>
  <cp:lastModifiedBy>Microsoft Office User</cp:lastModifiedBy>
  <cp:revision>327</cp:revision>
  <cp:lastPrinted>2017-01-31T16:22:27Z</cp:lastPrinted>
  <dcterms:created xsi:type="dcterms:W3CDTF">2010-11-04T08:00:08Z</dcterms:created>
  <dcterms:modified xsi:type="dcterms:W3CDTF">2018-10-31T09:54:09Z</dcterms:modified>
</cp:coreProperties>
</file>